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6" r:id="rId3"/>
    <p:sldId id="258" r:id="rId4"/>
    <p:sldId id="260" r:id="rId5"/>
    <p:sldId id="259" r:id="rId6"/>
    <p:sldId id="261" r:id="rId7"/>
    <p:sldId id="262" r:id="rId8"/>
    <p:sldId id="277" r:id="rId9"/>
    <p:sldId id="284" r:id="rId10"/>
    <p:sldId id="286" r:id="rId11"/>
    <p:sldId id="287" r:id="rId12"/>
    <p:sldId id="285" r:id="rId13"/>
    <p:sldId id="301" r:id="rId14"/>
    <p:sldId id="311" r:id="rId15"/>
    <p:sldId id="313" r:id="rId16"/>
    <p:sldId id="265" r:id="rId17"/>
    <p:sldId id="303" r:id="rId18"/>
    <p:sldId id="291" r:id="rId19"/>
    <p:sldId id="304" r:id="rId20"/>
    <p:sldId id="288" r:id="rId21"/>
    <p:sldId id="290" r:id="rId22"/>
    <p:sldId id="305" r:id="rId23"/>
    <p:sldId id="300" r:id="rId24"/>
    <p:sldId id="306" r:id="rId25"/>
    <p:sldId id="289" r:id="rId26"/>
    <p:sldId id="266" r:id="rId27"/>
    <p:sldId id="270" r:id="rId28"/>
    <p:sldId id="293" r:id="rId29"/>
    <p:sldId id="273" r:id="rId30"/>
    <p:sldId id="308" r:id="rId31"/>
    <p:sldId id="309" r:id="rId32"/>
    <p:sldId id="269" r:id="rId33"/>
    <p:sldId id="274" r:id="rId34"/>
    <p:sldId id="275" r:id="rId35"/>
    <p:sldId id="296" r:id="rId36"/>
    <p:sldId id="312" r:id="rId37"/>
    <p:sldId id="299" r:id="rId38"/>
    <p:sldId id="283" r:id="rId39"/>
  </p:sldIdLst>
  <p:sldSz cx="12192000" cy="6858000"/>
  <p:notesSz cx="6797675"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327"/>
  </p:normalViewPr>
  <p:slideViewPr>
    <p:cSldViewPr snapToGrid="0" snapToObjects="1">
      <p:cViewPr varScale="1">
        <p:scale>
          <a:sx n="80" d="100"/>
          <a:sy n="80" d="100"/>
        </p:scale>
        <p:origin x="2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C26F9FD-940D-9B44-9BC1-2BB041BD47DB}" type="datetimeFigureOut">
              <a:rPr lang="nb-NO" smtClean="0"/>
              <a:t>11.03.2024</a:t>
            </a:fld>
            <a:endParaRPr lang="nb-NO"/>
          </a:p>
        </p:txBody>
      </p:sp>
      <p:sp>
        <p:nvSpPr>
          <p:cNvPr id="4" name="Plassholder for lysbilde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86E5788-3D03-F24D-A308-D38963EB77A7}" type="slidenum">
              <a:rPr lang="nb-NO" smtClean="0"/>
              <a:t>‹#›</a:t>
            </a:fld>
            <a:endParaRPr lang="nb-NO"/>
          </a:p>
        </p:txBody>
      </p:sp>
    </p:spTree>
    <p:extLst>
      <p:ext uri="{BB962C8B-B14F-4D97-AF65-F5344CB8AC3E}">
        <p14:creationId xmlns:p14="http://schemas.microsoft.com/office/powerpoint/2010/main" val="326578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7</a:t>
            </a:fld>
            <a:endParaRPr lang="nb-NO"/>
          </a:p>
        </p:txBody>
      </p:sp>
    </p:spTree>
    <p:extLst>
      <p:ext uri="{BB962C8B-B14F-4D97-AF65-F5344CB8AC3E}">
        <p14:creationId xmlns:p14="http://schemas.microsoft.com/office/powerpoint/2010/main" val="124952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22</a:t>
            </a:fld>
            <a:endParaRPr lang="nb-NO"/>
          </a:p>
        </p:txBody>
      </p:sp>
    </p:spTree>
    <p:extLst>
      <p:ext uri="{BB962C8B-B14F-4D97-AF65-F5344CB8AC3E}">
        <p14:creationId xmlns:p14="http://schemas.microsoft.com/office/powerpoint/2010/main" val="304923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29</a:t>
            </a:fld>
            <a:endParaRPr lang="nb-NO"/>
          </a:p>
        </p:txBody>
      </p:sp>
    </p:spTree>
    <p:extLst>
      <p:ext uri="{BB962C8B-B14F-4D97-AF65-F5344CB8AC3E}">
        <p14:creationId xmlns:p14="http://schemas.microsoft.com/office/powerpoint/2010/main" val="293460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30</a:t>
            </a:fld>
            <a:endParaRPr lang="nb-NO"/>
          </a:p>
        </p:txBody>
      </p:sp>
    </p:spTree>
    <p:extLst>
      <p:ext uri="{BB962C8B-B14F-4D97-AF65-F5344CB8AC3E}">
        <p14:creationId xmlns:p14="http://schemas.microsoft.com/office/powerpoint/2010/main" val="293460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31</a:t>
            </a:fld>
            <a:endParaRPr lang="nb-NO"/>
          </a:p>
        </p:txBody>
      </p:sp>
    </p:spTree>
    <p:extLst>
      <p:ext uri="{BB962C8B-B14F-4D97-AF65-F5344CB8AC3E}">
        <p14:creationId xmlns:p14="http://schemas.microsoft.com/office/powerpoint/2010/main" val="293460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32</a:t>
            </a:fld>
            <a:endParaRPr lang="nb-NO"/>
          </a:p>
        </p:txBody>
      </p:sp>
    </p:spTree>
    <p:extLst>
      <p:ext uri="{BB962C8B-B14F-4D97-AF65-F5344CB8AC3E}">
        <p14:creationId xmlns:p14="http://schemas.microsoft.com/office/powerpoint/2010/main" val="4215348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33</a:t>
            </a:fld>
            <a:endParaRPr lang="nb-NO"/>
          </a:p>
        </p:txBody>
      </p:sp>
    </p:spTree>
    <p:extLst>
      <p:ext uri="{BB962C8B-B14F-4D97-AF65-F5344CB8AC3E}">
        <p14:creationId xmlns:p14="http://schemas.microsoft.com/office/powerpoint/2010/main" val="347076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36</a:t>
            </a:fld>
            <a:endParaRPr lang="nb-NO"/>
          </a:p>
        </p:txBody>
      </p:sp>
    </p:spTree>
    <p:extLst>
      <p:ext uri="{BB962C8B-B14F-4D97-AF65-F5344CB8AC3E}">
        <p14:creationId xmlns:p14="http://schemas.microsoft.com/office/powerpoint/2010/main" val="404533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8</a:t>
            </a:fld>
            <a:endParaRPr lang="nb-NO"/>
          </a:p>
        </p:txBody>
      </p:sp>
    </p:spTree>
    <p:extLst>
      <p:ext uri="{BB962C8B-B14F-4D97-AF65-F5344CB8AC3E}">
        <p14:creationId xmlns:p14="http://schemas.microsoft.com/office/powerpoint/2010/main" val="372169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9</a:t>
            </a:fld>
            <a:endParaRPr lang="nb-NO"/>
          </a:p>
        </p:txBody>
      </p:sp>
    </p:spTree>
    <p:extLst>
      <p:ext uri="{BB962C8B-B14F-4D97-AF65-F5344CB8AC3E}">
        <p14:creationId xmlns:p14="http://schemas.microsoft.com/office/powerpoint/2010/main" val="147237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10</a:t>
            </a:fld>
            <a:endParaRPr lang="nb-NO"/>
          </a:p>
        </p:txBody>
      </p:sp>
    </p:spTree>
    <p:extLst>
      <p:ext uri="{BB962C8B-B14F-4D97-AF65-F5344CB8AC3E}">
        <p14:creationId xmlns:p14="http://schemas.microsoft.com/office/powerpoint/2010/main" val="207002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11</a:t>
            </a:fld>
            <a:endParaRPr lang="nb-NO"/>
          </a:p>
        </p:txBody>
      </p:sp>
    </p:spTree>
    <p:extLst>
      <p:ext uri="{BB962C8B-B14F-4D97-AF65-F5344CB8AC3E}">
        <p14:creationId xmlns:p14="http://schemas.microsoft.com/office/powerpoint/2010/main" val="331681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12</a:t>
            </a:fld>
            <a:endParaRPr lang="nb-NO"/>
          </a:p>
        </p:txBody>
      </p:sp>
    </p:spTree>
    <p:extLst>
      <p:ext uri="{BB962C8B-B14F-4D97-AF65-F5344CB8AC3E}">
        <p14:creationId xmlns:p14="http://schemas.microsoft.com/office/powerpoint/2010/main" val="51020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13</a:t>
            </a:fld>
            <a:endParaRPr lang="nb-NO"/>
          </a:p>
        </p:txBody>
      </p:sp>
    </p:spTree>
    <p:extLst>
      <p:ext uri="{BB962C8B-B14F-4D97-AF65-F5344CB8AC3E}">
        <p14:creationId xmlns:p14="http://schemas.microsoft.com/office/powerpoint/2010/main" val="404533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14</a:t>
            </a:fld>
            <a:endParaRPr lang="nb-NO"/>
          </a:p>
        </p:txBody>
      </p:sp>
    </p:spTree>
    <p:extLst>
      <p:ext uri="{BB962C8B-B14F-4D97-AF65-F5344CB8AC3E}">
        <p14:creationId xmlns:p14="http://schemas.microsoft.com/office/powerpoint/2010/main" val="404533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86E5788-3D03-F24D-A308-D38963EB77A7}" type="slidenum">
              <a:rPr lang="nb-NO" smtClean="0"/>
              <a:t>15</a:t>
            </a:fld>
            <a:endParaRPr lang="nb-NO"/>
          </a:p>
        </p:txBody>
      </p:sp>
    </p:spTree>
    <p:extLst>
      <p:ext uri="{BB962C8B-B14F-4D97-AF65-F5344CB8AC3E}">
        <p14:creationId xmlns:p14="http://schemas.microsoft.com/office/powerpoint/2010/main" val="404533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D54E51-EDA2-DE4A-A489-2F7734EAD2C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6DA9AD9-A8CA-F646-B29C-856EA86F6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8536DE3-CD96-6547-857D-388AAD5C4553}"/>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5" name="Plassholder for bunntekst 4">
            <a:extLst>
              <a:ext uri="{FF2B5EF4-FFF2-40B4-BE49-F238E27FC236}">
                <a16:creationId xmlns:a16="http://schemas.microsoft.com/office/drawing/2014/main" id="{78C5AB0E-4D5B-6147-B8C2-20EDA280FBA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97DA8FE-0B27-9044-B804-B4861C69D80B}"/>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213776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02B0EC-6AF9-E346-A635-60B4809A83F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BC541DD-203B-0446-91B3-B8FA25F03D7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C2CEE8B-57FB-F34C-8B2E-78404968A923}"/>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5" name="Plassholder for bunntekst 4">
            <a:extLst>
              <a:ext uri="{FF2B5EF4-FFF2-40B4-BE49-F238E27FC236}">
                <a16:creationId xmlns:a16="http://schemas.microsoft.com/office/drawing/2014/main" id="{33EE16C1-C02D-1647-AF41-5E66519EA1B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69E197A-D084-994A-BC62-194241988FEF}"/>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23572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D555065-5B86-124C-8F03-6B89587561D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75E9885-7277-3242-8427-B11FC790580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60349D7-8EEE-BA48-BF05-C0089271DD2C}"/>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5" name="Plassholder for bunntekst 4">
            <a:extLst>
              <a:ext uri="{FF2B5EF4-FFF2-40B4-BE49-F238E27FC236}">
                <a16:creationId xmlns:a16="http://schemas.microsoft.com/office/drawing/2014/main" id="{130DD706-14CA-BF48-9D51-BFA2122979A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8CB779E-3A26-6F49-AB19-B86A4BDA8CF3}"/>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214513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52A5E5-FBB4-824C-91AA-C18B2936B79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C76531A-EF65-2C46-9428-A1FCF47917E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182E06-89FC-2444-8B01-CA7559C9BF21}"/>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5" name="Plassholder for bunntekst 4">
            <a:extLst>
              <a:ext uri="{FF2B5EF4-FFF2-40B4-BE49-F238E27FC236}">
                <a16:creationId xmlns:a16="http://schemas.microsoft.com/office/drawing/2014/main" id="{0A41E078-4B66-DA4B-840A-3F40294F33F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7CCBD82-648E-8449-A9C2-00CA4043C36C}"/>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21796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84FF2E-5C8C-3248-BCCE-FD498589F97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8936EDE-C7D0-0144-A08A-72FB3E651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5F7520B-7D00-DF4A-8A5B-F1350FE2C624}"/>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5" name="Plassholder for bunntekst 4">
            <a:extLst>
              <a:ext uri="{FF2B5EF4-FFF2-40B4-BE49-F238E27FC236}">
                <a16:creationId xmlns:a16="http://schemas.microsoft.com/office/drawing/2014/main" id="{6ACC1A44-3DBC-994D-9685-40D0D46F1C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AF71123-9F65-AC47-93EB-D809692AB55B}"/>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127899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252A02-15E1-2449-8B24-977736A41BB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A21399B-5973-3B42-914A-F7CD20F45D9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BA172E8-602A-714B-A23B-700AD83B433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0D09636-3834-7D4F-B424-4EF778D5F19A}"/>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6" name="Plassholder for bunntekst 5">
            <a:extLst>
              <a:ext uri="{FF2B5EF4-FFF2-40B4-BE49-F238E27FC236}">
                <a16:creationId xmlns:a16="http://schemas.microsoft.com/office/drawing/2014/main" id="{20B21820-6F45-D449-A119-C9DC4D3262F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5FACE50-8227-574B-9F8D-C8564E27FE8E}"/>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228712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107860-A4F6-6545-A680-47BE74E5DEB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2C6E3DF-C5CD-0B46-984E-F753243259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35FF57E-BF5F-BF4B-B7D5-D8133AA7E76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4B03E3E-07E4-8A4E-9870-D8EDE8A2C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6EC7A13-5D2D-9447-B97A-6BD34A13EBD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F7BED07-A614-A74C-BD93-E5A4E6140011}"/>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8" name="Plassholder for bunntekst 7">
            <a:extLst>
              <a:ext uri="{FF2B5EF4-FFF2-40B4-BE49-F238E27FC236}">
                <a16:creationId xmlns:a16="http://schemas.microsoft.com/office/drawing/2014/main" id="{C792ACB5-A702-7645-A054-3B02277B137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86F6894-DF0A-E249-9120-508E42DC0F6A}"/>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191306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09E550-CC31-EF4A-8C66-3F7FF748C43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7B2FE7B-EB02-9541-890C-05BAA39F0D62}"/>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4" name="Plassholder for bunntekst 3">
            <a:extLst>
              <a:ext uri="{FF2B5EF4-FFF2-40B4-BE49-F238E27FC236}">
                <a16:creationId xmlns:a16="http://schemas.microsoft.com/office/drawing/2014/main" id="{107C241B-E499-4648-BA2D-CDB3C592773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088D4A0-D73F-2846-8C08-CC161595D469}"/>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43523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679860F-07E8-4149-8625-FE32B137E763}"/>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3" name="Plassholder for bunntekst 2">
            <a:extLst>
              <a:ext uri="{FF2B5EF4-FFF2-40B4-BE49-F238E27FC236}">
                <a16:creationId xmlns:a16="http://schemas.microsoft.com/office/drawing/2014/main" id="{AC72894B-7593-5146-BECE-77CF9050775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56B2B27-59D9-F14D-856F-B2C78FAD1F00}"/>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47125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EE3816-5A43-B54F-A3C0-C00FC725B8A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1AC8EA5-BBA0-B84A-ABCB-5EEE7BBD4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3B85F80-1180-3E46-A4D4-3627776C1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8CFCCBC-22DA-8946-B657-C883CFBD6F4C}"/>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6" name="Plassholder for bunntekst 5">
            <a:extLst>
              <a:ext uri="{FF2B5EF4-FFF2-40B4-BE49-F238E27FC236}">
                <a16:creationId xmlns:a16="http://schemas.microsoft.com/office/drawing/2014/main" id="{1DB4D367-158C-BB4C-9352-A7628F85790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CE4B225-FC77-9D41-8720-46B95103F284}"/>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209904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851BA-0C2B-0547-B65F-0E9FF1BB7B1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08BC420-16C5-0747-88DF-3D666697A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D068A37B-847D-1847-8747-D8714FE15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FEFD571-418A-044F-8684-4BA7A82FE3EB}"/>
              </a:ext>
            </a:extLst>
          </p:cNvPr>
          <p:cNvSpPr>
            <a:spLocks noGrp="1"/>
          </p:cNvSpPr>
          <p:nvPr>
            <p:ph type="dt" sz="half" idx="10"/>
          </p:nvPr>
        </p:nvSpPr>
        <p:spPr/>
        <p:txBody>
          <a:bodyPr/>
          <a:lstStyle/>
          <a:p>
            <a:fld id="{D8ED2AC7-F912-DF45-8891-3588F3A8EB89}" type="datetimeFigureOut">
              <a:rPr lang="nb-NO" smtClean="0"/>
              <a:t>11.03.2024</a:t>
            </a:fld>
            <a:endParaRPr lang="nb-NO"/>
          </a:p>
        </p:txBody>
      </p:sp>
      <p:sp>
        <p:nvSpPr>
          <p:cNvPr id="6" name="Plassholder for bunntekst 5">
            <a:extLst>
              <a:ext uri="{FF2B5EF4-FFF2-40B4-BE49-F238E27FC236}">
                <a16:creationId xmlns:a16="http://schemas.microsoft.com/office/drawing/2014/main" id="{696009F2-E97A-824E-AE2E-A688DE70431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BC9984-A439-BC42-A512-4CAF3904003D}"/>
              </a:ext>
            </a:extLst>
          </p:cNvPr>
          <p:cNvSpPr>
            <a:spLocks noGrp="1"/>
          </p:cNvSpPr>
          <p:nvPr>
            <p:ph type="sldNum" sz="quarter" idx="12"/>
          </p:nvPr>
        </p:nvSpPr>
        <p:spPr/>
        <p:txBody>
          <a:bodyPr/>
          <a:lstStyle/>
          <a:p>
            <a:fld id="{BA53A239-AA52-DB4F-BEB9-F2A76D4A75D2}" type="slidenum">
              <a:rPr lang="nb-NO" smtClean="0"/>
              <a:t>‹#›</a:t>
            </a:fld>
            <a:endParaRPr lang="nb-NO"/>
          </a:p>
        </p:txBody>
      </p:sp>
    </p:spTree>
    <p:extLst>
      <p:ext uri="{BB962C8B-B14F-4D97-AF65-F5344CB8AC3E}">
        <p14:creationId xmlns:p14="http://schemas.microsoft.com/office/powerpoint/2010/main" val="300188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52D3BC4-C887-D946-B58E-3A1C41EF0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BA33C37-0172-F940-8245-99B61943A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CB1535F-7FDD-9842-BA14-87FDE81E0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D2AC7-F912-DF45-8891-3588F3A8EB89}" type="datetimeFigureOut">
              <a:rPr lang="nb-NO" smtClean="0"/>
              <a:t>11.03.2024</a:t>
            </a:fld>
            <a:endParaRPr lang="nb-NO"/>
          </a:p>
        </p:txBody>
      </p:sp>
      <p:sp>
        <p:nvSpPr>
          <p:cNvPr id="5" name="Plassholder for bunntekst 4">
            <a:extLst>
              <a:ext uri="{FF2B5EF4-FFF2-40B4-BE49-F238E27FC236}">
                <a16:creationId xmlns:a16="http://schemas.microsoft.com/office/drawing/2014/main" id="{55110237-CE4C-9649-8CE2-0551582A0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E571AD0-61B4-F744-8924-7FCCD29E47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3A239-AA52-DB4F-BEB9-F2A76D4A75D2}" type="slidenum">
              <a:rPr lang="nb-NO" smtClean="0"/>
              <a:t>‹#›</a:t>
            </a:fld>
            <a:endParaRPr lang="nb-NO"/>
          </a:p>
        </p:txBody>
      </p:sp>
    </p:spTree>
    <p:extLst>
      <p:ext uri="{BB962C8B-B14F-4D97-AF65-F5344CB8AC3E}">
        <p14:creationId xmlns:p14="http://schemas.microsoft.com/office/powerpoint/2010/main" val="1819079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650449" y="4255598"/>
            <a:ext cx="10901471" cy="1350712"/>
          </a:xfrm>
          <a:noFill/>
        </p:spPr>
        <p:txBody>
          <a:bodyPr>
            <a:normAutofit/>
          </a:bodyPr>
          <a:lstStyle/>
          <a:p>
            <a:r>
              <a:rPr lang="nb-NO" dirty="0"/>
              <a:t>Årsmøte 2024</a:t>
            </a:r>
          </a:p>
        </p:txBody>
      </p:sp>
      <p:sp>
        <p:nvSpPr>
          <p:cNvPr id="3" name="Subtitle 2">
            <a:extLst>
              <a:ext uri="{FF2B5EF4-FFF2-40B4-BE49-F238E27FC236}">
                <a16:creationId xmlns:a16="http://schemas.microsoft.com/office/drawing/2014/main" id="{0CF439BD-23AC-4E2A-9247-FA54AC629753}"/>
              </a:ext>
            </a:extLst>
          </p:cNvPr>
          <p:cNvSpPr>
            <a:spLocks noGrp="1"/>
          </p:cNvSpPr>
          <p:nvPr>
            <p:ph type="subTitle" idx="1"/>
          </p:nvPr>
        </p:nvSpPr>
        <p:spPr>
          <a:xfrm>
            <a:off x="650449" y="5606310"/>
            <a:ext cx="10901471" cy="560388"/>
          </a:xfrm>
          <a:noFill/>
        </p:spPr>
        <p:txBody>
          <a:bodyPr>
            <a:normAutofit/>
          </a:bodyPr>
          <a:lstStyle/>
          <a:p>
            <a:r>
              <a:rPr lang="nb-NO" dirty="0"/>
              <a:t>TKA </a:t>
            </a:r>
            <a:r>
              <a:rPr lang="nb-NO" dirty="0" err="1"/>
              <a:t>ver</a:t>
            </a:r>
            <a:r>
              <a:rPr lang="nb-NO" dirty="0"/>
              <a:t> 1.0</a:t>
            </a:r>
          </a:p>
        </p:txBody>
      </p:sp>
      <p:grpSp>
        <p:nvGrpSpPr>
          <p:cNvPr id="7" name="Gruppe 6">
            <a:extLst>
              <a:ext uri="{FF2B5EF4-FFF2-40B4-BE49-F238E27FC236}">
                <a16:creationId xmlns:a16="http://schemas.microsoft.com/office/drawing/2014/main" id="{39F7C97D-30A3-CB40-9EB8-E71BBC292233}"/>
              </a:ext>
            </a:extLst>
          </p:cNvPr>
          <p:cNvGrpSpPr/>
          <p:nvPr/>
        </p:nvGrpSpPr>
        <p:grpSpPr>
          <a:xfrm>
            <a:off x="1073519" y="574908"/>
            <a:ext cx="9545444" cy="2673825"/>
            <a:chOff x="1073519" y="574908"/>
            <a:chExt cx="9545444" cy="2673825"/>
          </a:xfrm>
        </p:grpSpPr>
        <p:pic>
          <p:nvPicPr>
            <p:cNvPr id="5" name="Bilde 4">
              <a:extLst>
                <a:ext uri="{FF2B5EF4-FFF2-40B4-BE49-F238E27FC236}">
                  <a16:creationId xmlns:a16="http://schemas.microsoft.com/office/drawing/2014/main" id="{50348EB6-3E1C-0A43-B303-3DB7A02CE96F}"/>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6" name="TekstSylinder 5">
              <a:extLst>
                <a:ext uri="{FF2B5EF4-FFF2-40B4-BE49-F238E27FC236}">
                  <a16:creationId xmlns:a16="http://schemas.microsoft.com/office/drawing/2014/main" id="{64998C38-294F-1646-BE84-55372D24AF1F}"/>
                </a:ext>
              </a:extLst>
            </p:cNvPr>
            <p:cNvSpPr txBox="1"/>
            <p:nvPr/>
          </p:nvSpPr>
          <p:spPr>
            <a:xfrm>
              <a:off x="1073519" y="2602402"/>
              <a:ext cx="9545444" cy="646331"/>
            </a:xfrm>
            <a:prstGeom prst="rect">
              <a:avLst/>
            </a:prstGeom>
            <a:noFill/>
          </p:spPr>
          <p:txBody>
            <a:bodyPr wrap="square" rtlCol="0">
              <a:spAutoFit/>
            </a:bodyPr>
            <a:lstStyle/>
            <a:p>
              <a:pPr algn="ctr"/>
              <a:r>
                <a:rPr lang="nb-NO" sz="3600" dirty="0"/>
                <a:t>Drammensfjorden Seilforening</a:t>
              </a:r>
            </a:p>
          </p:txBody>
        </p:sp>
      </p:grpSp>
    </p:spTree>
    <p:extLst>
      <p:ext uri="{BB962C8B-B14F-4D97-AF65-F5344CB8AC3E}">
        <p14:creationId xmlns:p14="http://schemas.microsoft.com/office/powerpoint/2010/main" val="220508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grpSp>
        <p:nvGrpSpPr>
          <p:cNvPr id="5" name="Gruppe 4">
            <a:extLst>
              <a:ext uri="{FF2B5EF4-FFF2-40B4-BE49-F238E27FC236}">
                <a16:creationId xmlns:a16="http://schemas.microsoft.com/office/drawing/2014/main" id="{7DFD02D2-57D2-E146-92F0-EC4E480119FF}"/>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E6A296AD-AE8A-D74D-A316-C82AD245F9B6}"/>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A65862FF-11B4-A149-83AA-42121F5D2209}"/>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12" name="Bilde 11">
            <a:extLst>
              <a:ext uri="{FF2B5EF4-FFF2-40B4-BE49-F238E27FC236}">
                <a16:creationId xmlns:a16="http://schemas.microsoft.com/office/drawing/2014/main" id="{27A77827-562F-CDFD-EFBC-4B26793818A3}"/>
              </a:ext>
            </a:extLst>
          </p:cNvPr>
          <p:cNvPicPr>
            <a:picLocks noChangeAspect="1"/>
          </p:cNvPicPr>
          <p:nvPr/>
        </p:nvPicPr>
        <p:blipFill>
          <a:blip r:embed="rId4"/>
          <a:stretch>
            <a:fillRect/>
          </a:stretch>
        </p:blipFill>
        <p:spPr>
          <a:xfrm>
            <a:off x="1719988" y="1897088"/>
            <a:ext cx="8510568" cy="4790241"/>
          </a:xfrm>
          <a:prstGeom prst="rect">
            <a:avLst/>
          </a:prstGeom>
        </p:spPr>
      </p:pic>
    </p:spTree>
    <p:extLst>
      <p:ext uri="{BB962C8B-B14F-4D97-AF65-F5344CB8AC3E}">
        <p14:creationId xmlns:p14="http://schemas.microsoft.com/office/powerpoint/2010/main" val="401240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grpSp>
        <p:nvGrpSpPr>
          <p:cNvPr id="5" name="Gruppe 4">
            <a:extLst>
              <a:ext uri="{FF2B5EF4-FFF2-40B4-BE49-F238E27FC236}">
                <a16:creationId xmlns:a16="http://schemas.microsoft.com/office/drawing/2014/main" id="{F69C2EC2-F1F4-B744-8F2F-31271071C1D9}"/>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4F661313-9288-6643-8466-91FBA07C59AF}"/>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8F73EA3C-A7C7-AD41-B90F-61F296AEF449}"/>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8" name="Bilde 7">
            <a:extLst>
              <a:ext uri="{FF2B5EF4-FFF2-40B4-BE49-F238E27FC236}">
                <a16:creationId xmlns:a16="http://schemas.microsoft.com/office/drawing/2014/main" id="{9F4CB0DF-80D3-F45C-266A-3BEE75881347}"/>
              </a:ext>
            </a:extLst>
          </p:cNvPr>
          <p:cNvPicPr>
            <a:picLocks noChangeAspect="1"/>
          </p:cNvPicPr>
          <p:nvPr/>
        </p:nvPicPr>
        <p:blipFill>
          <a:blip r:embed="rId4"/>
          <a:stretch>
            <a:fillRect/>
          </a:stretch>
        </p:blipFill>
        <p:spPr>
          <a:xfrm>
            <a:off x="1884871" y="2641016"/>
            <a:ext cx="7556500" cy="3822700"/>
          </a:xfrm>
          <a:prstGeom prst="rect">
            <a:avLst/>
          </a:prstGeom>
        </p:spPr>
      </p:pic>
    </p:spTree>
    <p:extLst>
      <p:ext uri="{BB962C8B-B14F-4D97-AF65-F5344CB8AC3E}">
        <p14:creationId xmlns:p14="http://schemas.microsoft.com/office/powerpoint/2010/main" val="82485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2022</a:t>
            </a:r>
            <a:br>
              <a:rPr lang="nb-NO" dirty="0"/>
            </a:br>
            <a:endParaRPr lang="nb-NO" dirty="0"/>
          </a:p>
        </p:txBody>
      </p:sp>
      <p:grpSp>
        <p:nvGrpSpPr>
          <p:cNvPr id="5" name="Gruppe 4">
            <a:extLst>
              <a:ext uri="{FF2B5EF4-FFF2-40B4-BE49-F238E27FC236}">
                <a16:creationId xmlns:a16="http://schemas.microsoft.com/office/drawing/2014/main" id="{D15A1F8B-6E92-5548-882B-9ED2C95B6834}"/>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A493C6C2-BA05-D343-BA8B-BB844F78065D}"/>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61F16FA4-B8C0-DC43-89E2-E6F46D6A4B76}"/>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6" name="Bilde 5">
            <a:extLst>
              <a:ext uri="{FF2B5EF4-FFF2-40B4-BE49-F238E27FC236}">
                <a16:creationId xmlns:a16="http://schemas.microsoft.com/office/drawing/2014/main" id="{714C05B6-1F71-1A98-D03A-F77A49787949}"/>
              </a:ext>
            </a:extLst>
          </p:cNvPr>
          <p:cNvPicPr>
            <a:picLocks noChangeAspect="1"/>
          </p:cNvPicPr>
          <p:nvPr/>
        </p:nvPicPr>
        <p:blipFill rotWithShape="1">
          <a:blip r:embed="rId4"/>
          <a:srcRect l="5285"/>
          <a:stretch/>
        </p:blipFill>
        <p:spPr>
          <a:xfrm>
            <a:off x="1672166" y="2914650"/>
            <a:ext cx="9370483" cy="1028700"/>
          </a:xfrm>
          <a:prstGeom prst="rect">
            <a:avLst/>
          </a:prstGeom>
        </p:spPr>
      </p:pic>
    </p:spTree>
    <p:extLst>
      <p:ext uri="{BB962C8B-B14F-4D97-AF65-F5344CB8AC3E}">
        <p14:creationId xmlns:p14="http://schemas.microsoft.com/office/powerpoint/2010/main" val="313334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grpSp>
        <p:nvGrpSpPr>
          <p:cNvPr id="5" name="Gruppe 4">
            <a:extLst>
              <a:ext uri="{FF2B5EF4-FFF2-40B4-BE49-F238E27FC236}">
                <a16:creationId xmlns:a16="http://schemas.microsoft.com/office/drawing/2014/main" id="{D15A1F8B-6E92-5548-882B-9ED2C95B6834}"/>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A493C6C2-BA05-D343-BA8B-BB844F78065D}"/>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61F16FA4-B8C0-DC43-89E2-E6F46D6A4B76}"/>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
        <p:nvSpPr>
          <p:cNvPr id="3" name="TekstSylinder 2">
            <a:extLst>
              <a:ext uri="{FF2B5EF4-FFF2-40B4-BE49-F238E27FC236}">
                <a16:creationId xmlns:a16="http://schemas.microsoft.com/office/drawing/2014/main" id="{8E2500C2-BD92-7414-4944-D36B8BCD10EA}"/>
              </a:ext>
            </a:extLst>
          </p:cNvPr>
          <p:cNvSpPr txBox="1"/>
          <p:nvPr/>
        </p:nvSpPr>
        <p:spPr>
          <a:xfrm>
            <a:off x="1610139" y="2385391"/>
            <a:ext cx="4343400" cy="369332"/>
          </a:xfrm>
          <a:prstGeom prst="rect">
            <a:avLst/>
          </a:prstGeom>
          <a:noFill/>
        </p:spPr>
        <p:txBody>
          <a:bodyPr wrap="square" rtlCol="0">
            <a:spAutoFit/>
          </a:bodyPr>
          <a:lstStyle/>
          <a:p>
            <a:r>
              <a:rPr lang="nb-NO" dirty="0"/>
              <a:t>Noter til årsregnskap</a:t>
            </a:r>
          </a:p>
        </p:txBody>
      </p:sp>
      <p:pic>
        <p:nvPicPr>
          <p:cNvPr id="13" name="Bilde 12">
            <a:extLst>
              <a:ext uri="{FF2B5EF4-FFF2-40B4-BE49-F238E27FC236}">
                <a16:creationId xmlns:a16="http://schemas.microsoft.com/office/drawing/2014/main" id="{6DCE2B8B-A300-783C-33FB-8145C9E026C2}"/>
              </a:ext>
            </a:extLst>
          </p:cNvPr>
          <p:cNvPicPr>
            <a:picLocks noChangeAspect="1"/>
          </p:cNvPicPr>
          <p:nvPr/>
        </p:nvPicPr>
        <p:blipFill>
          <a:blip r:embed="rId4"/>
          <a:stretch>
            <a:fillRect/>
          </a:stretch>
        </p:blipFill>
        <p:spPr>
          <a:xfrm>
            <a:off x="467783" y="2979328"/>
            <a:ext cx="5372100" cy="2247900"/>
          </a:xfrm>
          <a:prstGeom prst="rect">
            <a:avLst/>
          </a:prstGeom>
        </p:spPr>
      </p:pic>
      <p:pic>
        <p:nvPicPr>
          <p:cNvPr id="16" name="Bilde 15">
            <a:extLst>
              <a:ext uri="{FF2B5EF4-FFF2-40B4-BE49-F238E27FC236}">
                <a16:creationId xmlns:a16="http://schemas.microsoft.com/office/drawing/2014/main" id="{33F67F0C-4045-7C2E-BB1B-6D11E987E154}"/>
              </a:ext>
            </a:extLst>
          </p:cNvPr>
          <p:cNvPicPr>
            <a:picLocks noChangeAspect="1"/>
          </p:cNvPicPr>
          <p:nvPr/>
        </p:nvPicPr>
        <p:blipFill>
          <a:blip r:embed="rId5"/>
          <a:stretch>
            <a:fillRect/>
          </a:stretch>
        </p:blipFill>
        <p:spPr>
          <a:xfrm>
            <a:off x="6352119" y="2800167"/>
            <a:ext cx="5372100" cy="3886200"/>
          </a:xfrm>
          <a:prstGeom prst="rect">
            <a:avLst/>
          </a:prstGeom>
        </p:spPr>
      </p:pic>
    </p:spTree>
    <p:extLst>
      <p:ext uri="{BB962C8B-B14F-4D97-AF65-F5344CB8AC3E}">
        <p14:creationId xmlns:p14="http://schemas.microsoft.com/office/powerpoint/2010/main" val="307278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grpSp>
        <p:nvGrpSpPr>
          <p:cNvPr id="5" name="Gruppe 4">
            <a:extLst>
              <a:ext uri="{FF2B5EF4-FFF2-40B4-BE49-F238E27FC236}">
                <a16:creationId xmlns:a16="http://schemas.microsoft.com/office/drawing/2014/main" id="{D15A1F8B-6E92-5548-882B-9ED2C95B6834}"/>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A493C6C2-BA05-D343-BA8B-BB844F78065D}"/>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61F16FA4-B8C0-DC43-89E2-E6F46D6A4B76}"/>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328295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grpSp>
        <p:nvGrpSpPr>
          <p:cNvPr id="5" name="Gruppe 4">
            <a:extLst>
              <a:ext uri="{FF2B5EF4-FFF2-40B4-BE49-F238E27FC236}">
                <a16:creationId xmlns:a16="http://schemas.microsoft.com/office/drawing/2014/main" id="{D15A1F8B-6E92-5548-882B-9ED2C95B6834}"/>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A493C6C2-BA05-D343-BA8B-BB844F78065D}"/>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61F16FA4-B8C0-DC43-89E2-E6F46D6A4B76}"/>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201712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0423" y="1473152"/>
            <a:ext cx="10901471" cy="5007934"/>
          </a:xfrm>
          <a:noFill/>
        </p:spPr>
        <p:txBody>
          <a:bodyPr>
            <a:normAutofit/>
          </a:bodyPr>
          <a:lstStyle/>
          <a:p>
            <a:r>
              <a:rPr lang="nb-NO" dirty="0"/>
              <a:t>Sak 6</a:t>
            </a:r>
            <a:br>
              <a:rPr lang="nb-NO" dirty="0"/>
            </a:br>
            <a:r>
              <a:rPr lang="nb-NO" dirty="0"/>
              <a:t>Innkomne forslag </a:t>
            </a:r>
            <a:br>
              <a:rPr lang="nb-NO" dirty="0"/>
            </a:br>
            <a:br>
              <a:rPr lang="nb-NO" dirty="0"/>
            </a:br>
            <a:endParaRPr lang="nb-NO" dirty="0"/>
          </a:p>
        </p:txBody>
      </p:sp>
      <p:grpSp>
        <p:nvGrpSpPr>
          <p:cNvPr id="5" name="Gruppe 4">
            <a:extLst>
              <a:ext uri="{FF2B5EF4-FFF2-40B4-BE49-F238E27FC236}">
                <a16:creationId xmlns:a16="http://schemas.microsoft.com/office/drawing/2014/main" id="{AE4720DA-BA08-D947-B1C3-3F91184DEC27}"/>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FC12621A-57C1-4E49-8F49-E326E3DCB8C0}"/>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ADA859F3-AA70-A242-B583-8A2DA4529739}"/>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309993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C6C5FE-0117-A43B-AEAE-4015102F5E0F}"/>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BC4EB706-D687-973D-30D7-AF2035AEA023}"/>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50339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6A2AFF-EA41-4C43-A066-80615CB755B2}"/>
              </a:ext>
            </a:extLst>
          </p:cNvPr>
          <p:cNvSpPr>
            <a:spLocks noGrp="1"/>
          </p:cNvSpPr>
          <p:nvPr>
            <p:ph type="title"/>
          </p:nvPr>
        </p:nvSpPr>
        <p:spPr/>
        <p:txBody>
          <a:bodyPr/>
          <a:lstStyle/>
          <a:p>
            <a:r>
              <a:rPr lang="nb-NO" dirty="0"/>
              <a:t>					Sak 6.3 </a:t>
            </a:r>
          </a:p>
        </p:txBody>
      </p:sp>
      <p:sp>
        <p:nvSpPr>
          <p:cNvPr id="3" name="Plassholder for innhold 2">
            <a:extLst>
              <a:ext uri="{FF2B5EF4-FFF2-40B4-BE49-F238E27FC236}">
                <a16:creationId xmlns:a16="http://schemas.microsoft.com/office/drawing/2014/main" id="{E859FB14-F4FB-3E49-8263-835339750832}"/>
              </a:ext>
            </a:extLst>
          </p:cNvPr>
          <p:cNvSpPr>
            <a:spLocks noGrp="1"/>
          </p:cNvSpPr>
          <p:nvPr>
            <p:ph idx="1"/>
          </p:nvPr>
        </p:nvSpPr>
        <p:spPr>
          <a:xfrm>
            <a:off x="704928" y="1435695"/>
            <a:ext cx="8976862" cy="4007229"/>
          </a:xfrm>
        </p:spPr>
        <p:txBody>
          <a:bodyPr>
            <a:normAutofit lnSpcReduction="10000"/>
          </a:bodyPr>
          <a:lstStyle/>
          <a:p>
            <a:r>
              <a:rPr lang="nb-NO" sz="1200" b="1" dirty="0"/>
              <a:t>Forslag til årsmøte DSF mars 2022</a:t>
            </a:r>
            <a:endParaRPr lang="nb-NO" sz="1200" dirty="0"/>
          </a:p>
          <a:p>
            <a:pPr algn="l"/>
            <a:r>
              <a:rPr lang="nb-NO" sz="1200" b="0" i="0" dirty="0">
                <a:solidFill>
                  <a:srgbClr val="000000"/>
                </a:solidFill>
                <a:effectLst/>
                <a:latin typeface="-apple-system"/>
              </a:rPr>
              <a:t>Årsmøte sak Foreningens organisasjon.</a:t>
            </a:r>
          </a:p>
          <a:p>
            <a:pPr algn="l"/>
            <a:r>
              <a:rPr lang="nb-NO" sz="1200" b="0" i="0" dirty="0">
                <a:solidFill>
                  <a:srgbClr val="000000"/>
                </a:solidFill>
                <a:effectLst/>
                <a:latin typeface="-apple-system"/>
              </a:rPr>
              <a:t>Da det har vært utfordrende og til tider lite fremtidsrettet å arbeide med styresaker i DSF har jeg forslag om å omorganisere driften av foreningen. Forslaget vil gjøre drift og arrangement mer fleksibelt samtidig som flere vil kunne bli inkludert i aktivitetene. Endringene medfører at DSF organiseres på lik linje med som de fleste foreningene i NSF.</a:t>
            </a:r>
          </a:p>
          <a:p>
            <a:pPr algn="l"/>
            <a:r>
              <a:rPr lang="nb-NO" sz="1200" b="0" i="0" dirty="0">
                <a:solidFill>
                  <a:srgbClr val="000000"/>
                </a:solidFill>
                <a:effectLst/>
                <a:latin typeface="-apple-system"/>
              </a:rPr>
              <a:t>Styret vil fortsatt være øverste organ for årlig drift. Styret gis fullmakt fra årsmøte til å opprette, avvikle og bemanne komiteer (en eller flere deltagere) for ulike oppgaver og arrangement (års hjul). Styret vil gi komiteene mandat og budsjett for planlagte aktiviteter. Videre vil styret være koordinerende for de ulike aktivitetene både med tanke på budsjett, prioriteringer og ressursbruk (materiell). Nye initiativ skal behandles av styret for godkjenning eller forkasting. Komiteenes leder sitter ikke i styret. Komitemedlemmer kan sitte i flere komiteer. Komiteene blir ansvarlig for sin aktivitet og oppfølging av budsjett.</a:t>
            </a:r>
          </a:p>
          <a:p>
            <a:pPr algn="l"/>
            <a:r>
              <a:rPr lang="nb-NO" sz="1200" b="0" i="0" dirty="0">
                <a:solidFill>
                  <a:srgbClr val="000000"/>
                </a:solidFill>
                <a:effectLst/>
                <a:latin typeface="-apple-system"/>
              </a:rPr>
              <a:t>Forslag til ny struktur:</a:t>
            </a:r>
          </a:p>
          <a:p>
            <a:pPr algn="l"/>
            <a:r>
              <a:rPr lang="nb-NO" sz="1200" b="0" i="0" dirty="0">
                <a:solidFill>
                  <a:srgbClr val="000000"/>
                </a:solidFill>
                <a:effectLst/>
                <a:latin typeface="-apple-system"/>
              </a:rPr>
              <a:t>Styret består av: Leder Nestleder Kassere/økonomiansvarlig Styremedlem</a:t>
            </a:r>
          </a:p>
          <a:p>
            <a:pPr algn="l"/>
            <a:r>
              <a:rPr lang="nb-NO" sz="1200" b="0" i="0" dirty="0">
                <a:solidFill>
                  <a:srgbClr val="000000"/>
                </a:solidFill>
                <a:effectLst/>
                <a:latin typeface="-apple-system"/>
              </a:rPr>
              <a:t>Komiteer (planlagt i års hjul ikke utfyllende): Havnekomite Solum, </a:t>
            </a:r>
            <a:r>
              <a:rPr lang="nb-NO" sz="1200" b="0" i="0" dirty="0" err="1">
                <a:solidFill>
                  <a:srgbClr val="000000"/>
                </a:solidFill>
                <a:effectLst/>
                <a:latin typeface="-apple-system"/>
              </a:rPr>
              <a:t>Løkta</a:t>
            </a:r>
            <a:r>
              <a:rPr lang="nb-NO" sz="1200" b="0" i="0" dirty="0">
                <a:solidFill>
                  <a:srgbClr val="000000"/>
                </a:solidFill>
                <a:effectLst/>
                <a:latin typeface="-apple-system"/>
              </a:rPr>
              <a:t> Regatta NM, Masters, Støtte NM (Holmestrand </a:t>
            </a:r>
            <a:r>
              <a:rPr lang="nb-NO" sz="1200" b="0" i="0" dirty="0" err="1">
                <a:solidFill>
                  <a:srgbClr val="000000"/>
                </a:solidFill>
                <a:effectLst/>
                <a:latin typeface="-apple-system"/>
              </a:rPr>
              <a:t>Feva</a:t>
            </a:r>
            <a:r>
              <a:rPr lang="nb-NO" sz="1200" b="0" i="0" dirty="0">
                <a:solidFill>
                  <a:srgbClr val="000000"/>
                </a:solidFill>
                <a:effectLst/>
                <a:latin typeface="-apple-system"/>
              </a:rPr>
              <a:t> NM) Jolle Rødtangen Jolle Solum Sommerleir Rødtangen</a:t>
            </a:r>
          </a:p>
          <a:p>
            <a:pPr marL="0" indent="0">
              <a:buNone/>
            </a:pPr>
            <a:r>
              <a:rPr lang="nb-NO" sz="1200" dirty="0">
                <a:solidFill>
                  <a:srgbClr val="000000"/>
                </a:solidFill>
                <a:latin typeface="-apple-system"/>
              </a:rPr>
              <a:t>Torbjørn Almeland</a:t>
            </a:r>
          </a:p>
          <a:p>
            <a:pPr marL="0" indent="0">
              <a:buNone/>
            </a:pPr>
            <a:r>
              <a:rPr lang="nb-NO" sz="1200" u="sng" dirty="0"/>
              <a:t>Styret behandlet saken 08.02.23 Sak 2.3 (523.SW)</a:t>
            </a:r>
            <a:endParaRPr lang="nb-NO" sz="1200" b="0" i="0" dirty="0">
              <a:solidFill>
                <a:srgbClr val="000000"/>
              </a:solidFill>
              <a:effectLst/>
              <a:latin typeface="-apple-system"/>
            </a:endParaRPr>
          </a:p>
          <a:p>
            <a:pPr marL="0" indent="0">
              <a:buNone/>
            </a:pPr>
            <a:r>
              <a:rPr lang="nb-NO" sz="1200" dirty="0">
                <a:solidFill>
                  <a:srgbClr val="000000"/>
                </a:solidFill>
                <a:latin typeface="-apple-system"/>
              </a:rPr>
              <a:t>S</a:t>
            </a:r>
            <a:r>
              <a:rPr lang="nb-NO" sz="1200" b="0" i="0" dirty="0">
                <a:solidFill>
                  <a:srgbClr val="000000"/>
                </a:solidFill>
                <a:effectLst/>
                <a:latin typeface="-apple-system"/>
              </a:rPr>
              <a:t>tyret fremmer forslaget med 5 for en mot og en blank. Styret foreslår faste komiteer for Havn, Regatta, og Rødtangen.</a:t>
            </a:r>
          </a:p>
          <a:p>
            <a:pPr marL="0" indent="0">
              <a:buNone/>
            </a:pPr>
            <a:endParaRPr lang="nb-NO" sz="1200" dirty="0">
              <a:solidFill>
                <a:srgbClr val="000000"/>
              </a:solidFill>
              <a:latin typeface="-apple-system"/>
            </a:endParaRPr>
          </a:p>
        </p:txBody>
      </p:sp>
      <p:grpSp>
        <p:nvGrpSpPr>
          <p:cNvPr id="4" name="Gruppe 3">
            <a:extLst>
              <a:ext uri="{FF2B5EF4-FFF2-40B4-BE49-F238E27FC236}">
                <a16:creationId xmlns:a16="http://schemas.microsoft.com/office/drawing/2014/main" id="{7A717E16-6C73-F149-832C-E25625542EED}"/>
              </a:ext>
            </a:extLst>
          </p:cNvPr>
          <p:cNvGrpSpPr/>
          <p:nvPr/>
        </p:nvGrpSpPr>
        <p:grpSpPr>
          <a:xfrm>
            <a:off x="8318808" y="544618"/>
            <a:ext cx="3636647" cy="1178234"/>
            <a:chOff x="1073519" y="574908"/>
            <a:chExt cx="9545444" cy="2744377"/>
          </a:xfrm>
        </p:grpSpPr>
        <p:pic>
          <p:nvPicPr>
            <p:cNvPr id="5" name="Bilde 4">
              <a:extLst>
                <a:ext uri="{FF2B5EF4-FFF2-40B4-BE49-F238E27FC236}">
                  <a16:creationId xmlns:a16="http://schemas.microsoft.com/office/drawing/2014/main" id="{44641332-A931-7E40-A189-DB6385605DC5}"/>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6" name="TekstSylinder 5">
              <a:extLst>
                <a:ext uri="{FF2B5EF4-FFF2-40B4-BE49-F238E27FC236}">
                  <a16:creationId xmlns:a16="http://schemas.microsoft.com/office/drawing/2014/main" id="{7E20DE6E-D7F4-444D-ACCA-51E3E72604AF}"/>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206758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6A2AFF-EA41-4C43-A066-80615CB755B2}"/>
              </a:ext>
            </a:extLst>
          </p:cNvPr>
          <p:cNvSpPr>
            <a:spLocks noGrp="1"/>
          </p:cNvSpPr>
          <p:nvPr>
            <p:ph type="title"/>
          </p:nvPr>
        </p:nvSpPr>
        <p:spPr>
          <a:xfrm>
            <a:off x="838200" y="365125"/>
            <a:ext cx="8369968" cy="1325563"/>
          </a:xfrm>
        </p:spPr>
        <p:txBody>
          <a:bodyPr/>
          <a:lstStyle/>
          <a:p>
            <a:r>
              <a:rPr lang="nb-NO" dirty="0"/>
              <a:t>			Sak 6.1 organisering </a:t>
            </a:r>
          </a:p>
        </p:txBody>
      </p:sp>
      <p:sp>
        <p:nvSpPr>
          <p:cNvPr id="3" name="Plassholder for innhold 2">
            <a:extLst>
              <a:ext uri="{FF2B5EF4-FFF2-40B4-BE49-F238E27FC236}">
                <a16:creationId xmlns:a16="http://schemas.microsoft.com/office/drawing/2014/main" id="{E859FB14-F4FB-3E49-8263-835339750832}"/>
              </a:ext>
            </a:extLst>
          </p:cNvPr>
          <p:cNvSpPr>
            <a:spLocks noGrp="1"/>
          </p:cNvSpPr>
          <p:nvPr>
            <p:ph idx="1"/>
          </p:nvPr>
        </p:nvSpPr>
        <p:spPr>
          <a:xfrm>
            <a:off x="838200" y="1742184"/>
            <a:ext cx="10515600" cy="5074622"/>
          </a:xfrm>
        </p:spPr>
        <p:txBody>
          <a:bodyPr>
            <a:normAutofit/>
          </a:bodyPr>
          <a:lstStyle/>
          <a:p>
            <a:pPr>
              <a:lnSpc>
                <a:spcPct val="105000"/>
              </a:lnSpc>
              <a:spcAft>
                <a:spcPts val="800"/>
              </a:spcAft>
            </a:pPr>
            <a:r>
              <a:rPr lang="nb-NO" sz="1800" dirty="0">
                <a:effectLst/>
                <a:latin typeface="Calibri" panose="020F0502020204030204" pitchFamily="34" charset="0"/>
                <a:ea typeface="Times New Roman" panose="02020603050405020304" pitchFamily="18" charset="0"/>
                <a:cs typeface="Arial" panose="020B0604020202020204" pitchFamily="34" charset="0"/>
              </a:rPr>
              <a:t>Erfaringene som er høstet i 2023 viser at foreningen driftes bra med godt samarbeid med de valgte komiteene. Styret ønsker å videreføre dette som en permanent ordning.</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dirty="0">
                <a:effectLst/>
                <a:latin typeface="Calibri" panose="020F0502020204030204" pitchFamily="34" charset="0"/>
                <a:ea typeface="Times New Roman" panose="02020603050405020304" pitchFamily="18" charset="0"/>
                <a:cs typeface="Arial" panose="020B0604020202020204" pitchFamily="34" charset="0"/>
              </a:rPr>
              <a:t>Forslag til </a:t>
            </a:r>
            <a:r>
              <a:rPr lang="nb-NO" sz="1800" dirty="0">
                <a:latin typeface="Calibri" panose="020F0502020204030204" pitchFamily="34" charset="0"/>
                <a:ea typeface="Times New Roman" panose="02020603050405020304" pitchFamily="18" charset="0"/>
                <a:cs typeface="Arial" panose="020B0604020202020204" pitchFamily="34" charset="0"/>
              </a:rPr>
              <a:t>vedtak: Vedtak fra årsmøte 2023 videreføres som foreningens organisering.</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5000"/>
              </a:lnSpc>
              <a:spcAft>
                <a:spcPts val="800"/>
              </a:spcAft>
              <a:buNone/>
            </a:pPr>
            <a:r>
              <a:rPr lang="nb-NO" sz="1800" dirty="0">
                <a:effectLst/>
                <a:latin typeface="Aptos" panose="020B0004020202020204" pitchFamily="34" charset="0"/>
                <a:ea typeface="Aptos" panose="020B0004020202020204" pitchFamily="34" charset="0"/>
                <a:cs typeface="Arial" panose="020B0604020202020204" pitchFamily="34" charset="0"/>
              </a:rPr>
              <a:t>Vedtak:</a:t>
            </a:r>
          </a:p>
          <a:p>
            <a:pPr marL="342900" lvl="0" indent="-342900">
              <a:lnSpc>
                <a:spcPct val="105000"/>
              </a:lnSpc>
              <a:spcAft>
                <a:spcPts val="800"/>
              </a:spcAft>
              <a:buFont typeface="+mj-lt"/>
              <a:buAutoNum type="arabicPeriod"/>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Den vedtatte strukturen og lovendringene vedtatt i fjor videreføres som fast ordning. Nytt styre skal bestå av fire medlemmer. Leder, nestleder, kasserer/økonomiansvarlig og et styremedlem</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5000"/>
              </a:lnSpc>
              <a:spcAft>
                <a:spcPts val="800"/>
              </a:spcAft>
              <a:buFont typeface="+mj-lt"/>
              <a:buAutoNum type="arabicPeriod"/>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Fire faste komiteer besettes av styret. Rødtangen, havnekomite, regattakomite og juniorkomite.</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5000"/>
              </a:lnSpc>
              <a:spcAft>
                <a:spcPts val="800"/>
              </a:spcAft>
              <a:buFont typeface="+mj-lt"/>
              <a:buAutoNum type="arabicPeriod"/>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Øvrige komiteer oppnevnes av styret etter behov. </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nb-NO" sz="1200" dirty="0">
              <a:solidFill>
                <a:srgbClr val="000000"/>
              </a:solidFill>
              <a:latin typeface="-apple-system"/>
            </a:endParaRPr>
          </a:p>
        </p:txBody>
      </p:sp>
      <p:grpSp>
        <p:nvGrpSpPr>
          <p:cNvPr id="4" name="Gruppe 3">
            <a:extLst>
              <a:ext uri="{FF2B5EF4-FFF2-40B4-BE49-F238E27FC236}">
                <a16:creationId xmlns:a16="http://schemas.microsoft.com/office/drawing/2014/main" id="{7A717E16-6C73-F149-832C-E25625542EED}"/>
              </a:ext>
            </a:extLst>
          </p:cNvPr>
          <p:cNvGrpSpPr/>
          <p:nvPr/>
        </p:nvGrpSpPr>
        <p:grpSpPr>
          <a:xfrm>
            <a:off x="8318808" y="544618"/>
            <a:ext cx="3636647" cy="1178234"/>
            <a:chOff x="1073519" y="574908"/>
            <a:chExt cx="9545444" cy="2744377"/>
          </a:xfrm>
        </p:grpSpPr>
        <p:pic>
          <p:nvPicPr>
            <p:cNvPr id="5" name="Bilde 4">
              <a:extLst>
                <a:ext uri="{FF2B5EF4-FFF2-40B4-BE49-F238E27FC236}">
                  <a16:creationId xmlns:a16="http://schemas.microsoft.com/office/drawing/2014/main" id="{44641332-A931-7E40-A189-DB6385605DC5}"/>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6" name="TekstSylinder 5">
              <a:extLst>
                <a:ext uri="{FF2B5EF4-FFF2-40B4-BE49-F238E27FC236}">
                  <a16:creationId xmlns:a16="http://schemas.microsoft.com/office/drawing/2014/main" id="{7E20DE6E-D7F4-444D-ACCA-51E3E72604AF}"/>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2063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40"/>
            <a:ext cx="10901471" cy="1350712"/>
          </a:xfrm>
          <a:noFill/>
        </p:spPr>
        <p:txBody>
          <a:bodyPr>
            <a:normAutofit/>
          </a:bodyPr>
          <a:lstStyle/>
          <a:p>
            <a:r>
              <a:rPr lang="nb-NO" dirty="0"/>
              <a:t>Saksliste</a:t>
            </a:r>
          </a:p>
        </p:txBody>
      </p:sp>
      <p:grpSp>
        <p:nvGrpSpPr>
          <p:cNvPr id="5" name="Gruppe 4">
            <a:extLst>
              <a:ext uri="{FF2B5EF4-FFF2-40B4-BE49-F238E27FC236}">
                <a16:creationId xmlns:a16="http://schemas.microsoft.com/office/drawing/2014/main" id="{00884D31-3E82-F147-AF6A-06EFEBD46265}"/>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59D2FEAF-3536-3849-85D4-FFFEF82868A9}"/>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3F20273E-22CA-854E-AB03-DDBCE20C6664}"/>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8" name="Bilde 7">
            <a:extLst>
              <a:ext uri="{FF2B5EF4-FFF2-40B4-BE49-F238E27FC236}">
                <a16:creationId xmlns:a16="http://schemas.microsoft.com/office/drawing/2014/main" id="{C1A55843-1F88-57B1-0362-0E91412E7021}"/>
              </a:ext>
            </a:extLst>
          </p:cNvPr>
          <p:cNvPicPr>
            <a:picLocks noChangeAspect="1"/>
          </p:cNvPicPr>
          <p:nvPr/>
        </p:nvPicPr>
        <p:blipFill rotWithShape="1">
          <a:blip r:embed="rId3"/>
          <a:srcRect l="7635"/>
          <a:stretch/>
        </p:blipFill>
        <p:spPr>
          <a:xfrm>
            <a:off x="2171543" y="1895330"/>
            <a:ext cx="7965588" cy="4635500"/>
          </a:xfrm>
          <a:prstGeom prst="rect">
            <a:avLst/>
          </a:prstGeom>
        </p:spPr>
      </p:pic>
    </p:spTree>
    <p:extLst>
      <p:ext uri="{BB962C8B-B14F-4D97-AF65-F5344CB8AC3E}">
        <p14:creationId xmlns:p14="http://schemas.microsoft.com/office/powerpoint/2010/main" val="1037158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6A2AFF-EA41-4C43-A066-80615CB755B2}"/>
              </a:ext>
            </a:extLst>
          </p:cNvPr>
          <p:cNvSpPr>
            <a:spLocks noGrp="1"/>
          </p:cNvSpPr>
          <p:nvPr>
            <p:ph type="title"/>
          </p:nvPr>
        </p:nvSpPr>
        <p:spPr/>
        <p:txBody>
          <a:bodyPr/>
          <a:lstStyle/>
          <a:p>
            <a:r>
              <a:rPr lang="nb-NO" dirty="0"/>
              <a:t>	Sak 6.2 Vedlikehold brygge Solum</a:t>
            </a:r>
          </a:p>
        </p:txBody>
      </p:sp>
      <p:grpSp>
        <p:nvGrpSpPr>
          <p:cNvPr id="4" name="Gruppe 3">
            <a:extLst>
              <a:ext uri="{FF2B5EF4-FFF2-40B4-BE49-F238E27FC236}">
                <a16:creationId xmlns:a16="http://schemas.microsoft.com/office/drawing/2014/main" id="{DF7DDFA9-BB89-5A4F-A51A-8751FA2A8B46}"/>
              </a:ext>
            </a:extLst>
          </p:cNvPr>
          <p:cNvGrpSpPr/>
          <p:nvPr/>
        </p:nvGrpSpPr>
        <p:grpSpPr>
          <a:xfrm>
            <a:off x="8352262" y="365125"/>
            <a:ext cx="3636647" cy="1178234"/>
            <a:chOff x="1073519" y="574908"/>
            <a:chExt cx="9545444" cy="2744377"/>
          </a:xfrm>
        </p:grpSpPr>
        <p:pic>
          <p:nvPicPr>
            <p:cNvPr id="5" name="Bilde 4">
              <a:extLst>
                <a:ext uri="{FF2B5EF4-FFF2-40B4-BE49-F238E27FC236}">
                  <a16:creationId xmlns:a16="http://schemas.microsoft.com/office/drawing/2014/main" id="{57BF11BC-FD52-444B-8C7F-23CB08B486F8}"/>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6" name="TekstSylinder 5">
              <a:extLst>
                <a:ext uri="{FF2B5EF4-FFF2-40B4-BE49-F238E27FC236}">
                  <a16:creationId xmlns:a16="http://schemas.microsoft.com/office/drawing/2014/main" id="{3750FFD0-070A-B94B-9A02-EA040EB8FB59}"/>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
        <p:nvSpPr>
          <p:cNvPr id="8" name="Plassholder for innhold 7">
            <a:extLst>
              <a:ext uri="{FF2B5EF4-FFF2-40B4-BE49-F238E27FC236}">
                <a16:creationId xmlns:a16="http://schemas.microsoft.com/office/drawing/2014/main" id="{71506665-7704-47E4-1142-7286BA2DB065}"/>
              </a:ext>
            </a:extLst>
          </p:cNvPr>
          <p:cNvSpPr>
            <a:spLocks noGrp="1"/>
          </p:cNvSpPr>
          <p:nvPr>
            <p:ph idx="1"/>
          </p:nvPr>
        </p:nvSpPr>
        <p:spPr/>
        <p:txBody>
          <a:bodyPr>
            <a:normAutofit fontScale="92500" lnSpcReduction="10000"/>
          </a:bodyPr>
          <a:lstStyle/>
          <a:p>
            <a:pPr>
              <a:lnSpc>
                <a:spcPct val="105000"/>
              </a:lnSpc>
              <a:spcAft>
                <a:spcPts val="800"/>
              </a:spcAft>
            </a:pPr>
            <a:r>
              <a:rPr lang="nb-NO" sz="1800" b="1" u="sng" dirty="0">
                <a:solidFill>
                  <a:srgbClr val="000000"/>
                </a:solidFill>
                <a:effectLst/>
                <a:latin typeface="Calibri" panose="020F0502020204030204" pitchFamily="34" charset="0"/>
                <a:ea typeface="Aptos" panose="020B0004020202020204" pitchFamily="34" charset="0"/>
                <a:cs typeface="Arial" panose="020B0604020202020204" pitchFamily="34" charset="0"/>
              </a:rPr>
              <a:t>Sak: Vedlikehold av brygge  havn på Solum.</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Etter møte i havnekomiteen er det signalisert at brygge mellom dokk og østre brygge begynner å sige ut. </a:t>
            </a:r>
            <a:r>
              <a:rPr lang="nb-NO" sz="1800" dirty="0" err="1">
                <a:solidFill>
                  <a:srgbClr val="000000"/>
                </a:solidFill>
                <a:effectLst/>
                <a:latin typeface="Calibri" panose="020F0502020204030204" pitchFamily="34" charset="0"/>
                <a:ea typeface="Aptos" panose="020B0004020202020204" pitchFamily="34" charset="0"/>
                <a:cs typeface="Arial" panose="020B0604020202020204" pitchFamily="34" charset="0"/>
              </a:rPr>
              <a:t>Trespunten</a:t>
            </a: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 har begynt å gi etter og det er behov for utbedring. Det er fremmet flere alternativer for dette: </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5000"/>
              </a:lnSpc>
              <a:spcAft>
                <a:spcPts val="800"/>
              </a:spcAft>
              <a:buFont typeface="+mj-lt"/>
              <a:buAutoNum type="arabicPeriod"/>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få på plass en stålspunt med forankring i fjell (tilsvarende dokken),</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5000"/>
              </a:lnSpc>
              <a:spcAft>
                <a:spcPts val="800"/>
              </a:spcAft>
              <a:buFont typeface="+mj-lt"/>
              <a:buAutoNum type="arabicPeriod"/>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grave opp og legge «lette» blokker og masse i duk på innsiden av </a:t>
            </a:r>
            <a:r>
              <a:rPr lang="nb-NO" sz="1800" dirty="0" err="1">
                <a:solidFill>
                  <a:srgbClr val="000000"/>
                </a:solidFill>
                <a:effectLst/>
                <a:latin typeface="Calibri" panose="020F0502020204030204" pitchFamily="34" charset="0"/>
                <a:ea typeface="Aptos" panose="020B0004020202020204" pitchFamily="34" charset="0"/>
                <a:cs typeface="Arial" panose="020B0604020202020204" pitchFamily="34" charset="0"/>
              </a:rPr>
              <a:t>trespunt</a:t>
            </a: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 </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5000"/>
              </a:lnSpc>
              <a:spcAft>
                <a:spcPts val="800"/>
              </a:spcAft>
              <a:buFont typeface="+mj-lt"/>
              <a:buAutoNum type="arabicPeriod"/>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annet. Uavhengig av hva som blir løsning er det behov for tiltak. </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Styret har ikke behandlet dette som styresak, men fremmer følgende forslag:</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t>Forslag til vedtak: </a:t>
            </a:r>
            <a:br>
              <a:rPr lang="nb-NO" sz="1800" dirty="0">
                <a:solidFill>
                  <a:srgbClr val="000000"/>
                </a:solidFill>
                <a:effectLst/>
                <a:latin typeface="Calibri" panose="020F0502020204030204" pitchFamily="34" charset="0"/>
                <a:ea typeface="Aptos" panose="020B0004020202020204" pitchFamily="34" charset="0"/>
                <a:cs typeface="Arial" panose="020B0604020202020204" pitchFamily="34" charset="0"/>
              </a:rPr>
            </a:br>
            <a:r>
              <a:rPr lang="nb-NO" sz="1800" i="1" dirty="0">
                <a:solidFill>
                  <a:srgbClr val="000000"/>
                </a:solidFill>
                <a:effectLst/>
                <a:latin typeface="Calibri" panose="020F0502020204030204" pitchFamily="34" charset="0"/>
                <a:ea typeface="Aptos" panose="020B0004020202020204" pitchFamily="34" charset="0"/>
                <a:cs typeface="Arial" panose="020B0604020202020204" pitchFamily="34" charset="0"/>
              </a:rPr>
              <a:t>Årsmøtet gir styret fullmakt til å innhente alternative løsning og tiltak innenfor en kostnadsramme på kr 500 000 NOK. Pengene hentes fra bankkonto. Dersom tiltak går utover vedtatt beløp vil det bli innkalt til ekstraordinært årsmøte. </a:t>
            </a:r>
            <a:endParaRPr lang="nb-NO"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79207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50C63D01-774F-C547-8D02-707B7E123F1B}"/>
              </a:ext>
            </a:extLst>
          </p:cNvPr>
          <p:cNvGrpSpPr/>
          <p:nvPr/>
        </p:nvGrpSpPr>
        <p:grpSpPr>
          <a:xfrm>
            <a:off x="8318808" y="544618"/>
            <a:ext cx="3636647" cy="1178234"/>
            <a:chOff x="1073519" y="574908"/>
            <a:chExt cx="9545444" cy="2744377"/>
          </a:xfrm>
        </p:grpSpPr>
        <p:pic>
          <p:nvPicPr>
            <p:cNvPr id="5" name="Bilde 4">
              <a:extLst>
                <a:ext uri="{FF2B5EF4-FFF2-40B4-BE49-F238E27FC236}">
                  <a16:creationId xmlns:a16="http://schemas.microsoft.com/office/drawing/2014/main" id="{9D297C81-ACF0-2248-B555-90A27752BE08}"/>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6" name="TekstSylinder 5">
              <a:extLst>
                <a:ext uri="{FF2B5EF4-FFF2-40B4-BE49-F238E27FC236}">
                  <a16:creationId xmlns:a16="http://schemas.microsoft.com/office/drawing/2014/main" id="{0C9A8471-FE29-F544-AAE1-17B97523AC90}"/>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
        <p:nvSpPr>
          <p:cNvPr id="9" name="Tittel 1">
            <a:extLst>
              <a:ext uri="{FF2B5EF4-FFF2-40B4-BE49-F238E27FC236}">
                <a16:creationId xmlns:a16="http://schemas.microsoft.com/office/drawing/2014/main" id="{6F0724AA-D1C5-A674-9D16-302C1A7C0FE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a:t>Sak 6.3 Garderobebygg  Rødtangen</a:t>
            </a:r>
            <a:endParaRPr lang="nb-NO" dirty="0"/>
          </a:p>
        </p:txBody>
      </p:sp>
      <p:sp>
        <p:nvSpPr>
          <p:cNvPr id="10" name="Plassholder for innhold 9">
            <a:extLst>
              <a:ext uri="{FF2B5EF4-FFF2-40B4-BE49-F238E27FC236}">
                <a16:creationId xmlns:a16="http://schemas.microsoft.com/office/drawing/2014/main" id="{74B5243A-DC09-42D7-BEE2-96E5638BAEE2}"/>
              </a:ext>
            </a:extLst>
          </p:cNvPr>
          <p:cNvSpPr txBox="1">
            <a:spLocks noGrp="1"/>
          </p:cNvSpPr>
          <p:nvPr>
            <p:ph idx="1"/>
          </p:nvPr>
        </p:nvSpPr>
        <p:spPr>
          <a:xfrm>
            <a:off x="838200" y="3114082"/>
            <a:ext cx="10515600" cy="2803844"/>
          </a:xfrm>
          <a:prstGeom prst="rect">
            <a:avLst/>
          </a:prstGeom>
          <a:noFill/>
        </p:spPr>
        <p:txBody>
          <a:bodyPr wrap="square">
            <a:spAutoFit/>
          </a:bodyPr>
          <a:lstStyle/>
          <a:p>
            <a:pPr marL="342900" indent="-342900" algn="l">
              <a:buAutoNum type="arabicPeriod"/>
            </a:pPr>
            <a:r>
              <a:rPr lang="nb-NO" b="0" i="0" u="none" strike="noStrike" dirty="0">
                <a:solidFill>
                  <a:srgbClr val="000000"/>
                </a:solidFill>
                <a:effectLst/>
                <a:latin typeface="UICTFontTextStyleTallBody"/>
              </a:rPr>
              <a:t>Forsøkt å gjemme bygget bak eksisterende hovedhus. </a:t>
            </a:r>
          </a:p>
          <a:p>
            <a:pPr marL="342900" indent="-342900" algn="l">
              <a:buAutoNum type="arabicPeriod"/>
            </a:pPr>
            <a:r>
              <a:rPr lang="nb-NO" b="0" i="0" u="none" strike="noStrike" dirty="0">
                <a:solidFill>
                  <a:srgbClr val="000000"/>
                </a:solidFill>
                <a:effectLst/>
                <a:latin typeface="UICTFontTextStyleTallBody"/>
              </a:rPr>
              <a:t>Forsøkt å gjøre bygget så lavt som mulig (vi må ha en rømningsvei fra andre etasje)</a:t>
            </a:r>
          </a:p>
          <a:p>
            <a:pPr marL="514350" indent="-514350" algn="l">
              <a:buAutoNum type="arabicPeriod" startAt="3"/>
            </a:pPr>
            <a:r>
              <a:rPr lang="nb-NO" b="0" i="0" u="none" strike="noStrike" dirty="0">
                <a:solidFill>
                  <a:srgbClr val="000000"/>
                </a:solidFill>
                <a:effectLst/>
                <a:latin typeface="UICTFontTextStyleTallBody"/>
              </a:rPr>
              <a:t>Utformet bygget med saltak slik kommunen ga føringer om.</a:t>
            </a:r>
          </a:p>
          <a:p>
            <a:pPr marL="514350" indent="-514350" algn="l">
              <a:buAutoNum type="arabicPeriod" startAt="3"/>
            </a:pPr>
            <a:r>
              <a:rPr lang="nb-NO" dirty="0">
                <a:solidFill>
                  <a:srgbClr val="000000"/>
                </a:solidFill>
                <a:latin typeface="UICTFontTextStyleTallBody"/>
              </a:rPr>
              <a:t>Kommune vil ikke at bygget er synlig fra sjø.</a:t>
            </a:r>
            <a:r>
              <a:rPr lang="nb-NO" b="0" i="0" u="none" strike="noStrike" dirty="0">
                <a:solidFill>
                  <a:srgbClr val="000000"/>
                </a:solidFill>
                <a:effectLst/>
                <a:latin typeface="UICTFontTextStyleTallBody"/>
              </a:rPr>
              <a:t> </a:t>
            </a:r>
            <a:br>
              <a:rPr lang="nb-NO" b="0" i="0" u="none" strike="noStrike" dirty="0">
                <a:solidFill>
                  <a:srgbClr val="000000"/>
                </a:solidFill>
                <a:effectLst/>
                <a:latin typeface="UICTFontTextStyleTallBody"/>
              </a:rPr>
            </a:br>
            <a:endParaRPr lang="nb-NO" b="0" i="0" u="none" strike="noStrike" dirty="0">
              <a:solidFill>
                <a:srgbClr val="000000"/>
              </a:solidFill>
              <a:effectLst/>
              <a:latin typeface="UICTFontTextStyleTallBody"/>
            </a:endParaRPr>
          </a:p>
        </p:txBody>
      </p:sp>
      <p:sp>
        <p:nvSpPr>
          <p:cNvPr id="2" name="TekstSylinder 1">
            <a:extLst>
              <a:ext uri="{FF2B5EF4-FFF2-40B4-BE49-F238E27FC236}">
                <a16:creationId xmlns:a16="http://schemas.microsoft.com/office/drawing/2014/main" id="{63F752E3-F106-D6E5-FDB4-8774E7B6BE2C}"/>
              </a:ext>
            </a:extLst>
          </p:cNvPr>
          <p:cNvSpPr txBox="1"/>
          <p:nvPr/>
        </p:nvSpPr>
        <p:spPr>
          <a:xfrm>
            <a:off x="1174829" y="1759898"/>
            <a:ext cx="7519184" cy="923330"/>
          </a:xfrm>
          <a:prstGeom prst="rect">
            <a:avLst/>
          </a:prstGeom>
          <a:noFill/>
        </p:spPr>
        <p:txBody>
          <a:bodyPr wrap="square" rtlCol="0">
            <a:spAutoFit/>
          </a:bodyPr>
          <a:lstStyle/>
          <a:p>
            <a:pPr algn="l"/>
            <a:r>
              <a:rPr lang="nb-NO" dirty="0"/>
              <a:t>Etter møter med Asker kommune byggesak, innspill fra kultur og historie i fylkeskommunen og sendt saken til høring blant naboer. Har vi fremmet byggesak med følgende </a:t>
            </a:r>
            <a:r>
              <a:rPr lang="nb-NO" dirty="0" err="1"/>
              <a:t>punter</a:t>
            </a:r>
            <a:r>
              <a:rPr lang="nb-NO" dirty="0"/>
              <a:t>:</a:t>
            </a:r>
          </a:p>
        </p:txBody>
      </p:sp>
    </p:spTree>
    <p:extLst>
      <p:ext uri="{BB962C8B-B14F-4D97-AF65-F5344CB8AC3E}">
        <p14:creationId xmlns:p14="http://schemas.microsoft.com/office/powerpoint/2010/main" val="414575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252397"/>
            <a:ext cx="10901471" cy="1350712"/>
          </a:xfrm>
          <a:noFill/>
        </p:spPr>
        <p:txBody>
          <a:bodyPr>
            <a:normAutofit/>
          </a:bodyPr>
          <a:lstStyle/>
          <a:p>
            <a:r>
              <a:rPr lang="nb-NO" dirty="0"/>
              <a:t>Garderobebygg 2024</a:t>
            </a:r>
          </a:p>
        </p:txBody>
      </p:sp>
      <p:sp>
        <p:nvSpPr>
          <p:cNvPr id="6" name="Undertittel 5">
            <a:extLst>
              <a:ext uri="{FF2B5EF4-FFF2-40B4-BE49-F238E27FC236}">
                <a16:creationId xmlns:a16="http://schemas.microsoft.com/office/drawing/2014/main" id="{02256048-4A38-7B42-820E-E3880F69F2B8}"/>
              </a:ext>
            </a:extLst>
          </p:cNvPr>
          <p:cNvSpPr>
            <a:spLocks noGrp="1"/>
          </p:cNvSpPr>
          <p:nvPr>
            <p:ph type="subTitle" idx="1"/>
          </p:nvPr>
        </p:nvSpPr>
        <p:spPr>
          <a:xfrm>
            <a:off x="5556430" y="7194433"/>
            <a:ext cx="8170605" cy="5006427"/>
          </a:xfrm>
        </p:spPr>
        <p:txBody>
          <a:bodyPr>
            <a:normAutofit/>
          </a:bodyPr>
          <a:lstStyle/>
          <a:p>
            <a:endParaRPr lang="nb-NO" dirty="0"/>
          </a:p>
          <a:p>
            <a:br>
              <a:rPr lang="nb-NO" sz="3700" dirty="0"/>
            </a:br>
            <a:endParaRPr lang="nb-NO" sz="3700" dirty="0"/>
          </a:p>
        </p:txBody>
      </p:sp>
      <p:grpSp>
        <p:nvGrpSpPr>
          <p:cNvPr id="8" name="Gruppe 7">
            <a:extLst>
              <a:ext uri="{FF2B5EF4-FFF2-40B4-BE49-F238E27FC236}">
                <a16:creationId xmlns:a16="http://schemas.microsoft.com/office/drawing/2014/main" id="{2123CE1A-8998-C648-99A4-02FEBFC7DEB8}"/>
              </a:ext>
            </a:extLst>
          </p:cNvPr>
          <p:cNvGrpSpPr/>
          <p:nvPr/>
        </p:nvGrpSpPr>
        <p:grpSpPr>
          <a:xfrm>
            <a:off x="8318808" y="544618"/>
            <a:ext cx="3636647" cy="1178234"/>
            <a:chOff x="1073519" y="574908"/>
            <a:chExt cx="9545444" cy="2744377"/>
          </a:xfrm>
        </p:grpSpPr>
        <p:pic>
          <p:nvPicPr>
            <p:cNvPr id="9" name="Bilde 8">
              <a:extLst>
                <a:ext uri="{FF2B5EF4-FFF2-40B4-BE49-F238E27FC236}">
                  <a16:creationId xmlns:a16="http://schemas.microsoft.com/office/drawing/2014/main" id="{F44EB4D0-BEA2-C441-A3D3-85158D68DD32}"/>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10" name="TekstSylinder 9">
              <a:extLst>
                <a:ext uri="{FF2B5EF4-FFF2-40B4-BE49-F238E27FC236}">
                  <a16:creationId xmlns:a16="http://schemas.microsoft.com/office/drawing/2014/main" id="{CAC7B6B4-F806-EC4B-A805-0907098B2EBF}"/>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5" name="Bilde 4">
            <a:extLst>
              <a:ext uri="{FF2B5EF4-FFF2-40B4-BE49-F238E27FC236}">
                <a16:creationId xmlns:a16="http://schemas.microsoft.com/office/drawing/2014/main" id="{DCE0B56C-EDF8-5913-A7D9-A43F2E5E4946}"/>
              </a:ext>
            </a:extLst>
          </p:cNvPr>
          <p:cNvPicPr>
            <a:picLocks noChangeAspect="1"/>
          </p:cNvPicPr>
          <p:nvPr/>
        </p:nvPicPr>
        <p:blipFill>
          <a:blip r:embed="rId4"/>
          <a:stretch>
            <a:fillRect/>
          </a:stretch>
        </p:blipFill>
        <p:spPr>
          <a:xfrm>
            <a:off x="642526" y="1885833"/>
            <a:ext cx="4484511" cy="4719770"/>
          </a:xfrm>
          <a:prstGeom prst="rect">
            <a:avLst/>
          </a:prstGeom>
        </p:spPr>
      </p:pic>
      <p:pic>
        <p:nvPicPr>
          <p:cNvPr id="12" name="Bilde 11">
            <a:extLst>
              <a:ext uri="{FF2B5EF4-FFF2-40B4-BE49-F238E27FC236}">
                <a16:creationId xmlns:a16="http://schemas.microsoft.com/office/drawing/2014/main" id="{D4B6426B-A548-52A2-F239-8A420142E325}"/>
              </a:ext>
            </a:extLst>
          </p:cNvPr>
          <p:cNvPicPr>
            <a:picLocks noChangeAspect="1"/>
          </p:cNvPicPr>
          <p:nvPr/>
        </p:nvPicPr>
        <p:blipFill>
          <a:blip r:embed="rId5"/>
          <a:stretch>
            <a:fillRect/>
          </a:stretch>
        </p:blipFill>
        <p:spPr>
          <a:xfrm>
            <a:off x="5127036" y="2765787"/>
            <a:ext cx="7064963" cy="3516489"/>
          </a:xfrm>
          <a:prstGeom prst="rect">
            <a:avLst/>
          </a:prstGeom>
        </p:spPr>
      </p:pic>
    </p:spTree>
    <p:extLst>
      <p:ext uri="{BB962C8B-B14F-4D97-AF65-F5344CB8AC3E}">
        <p14:creationId xmlns:p14="http://schemas.microsoft.com/office/powerpoint/2010/main" val="2749786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252397"/>
            <a:ext cx="10901471" cy="1350712"/>
          </a:xfrm>
          <a:noFill/>
        </p:spPr>
        <p:txBody>
          <a:bodyPr>
            <a:normAutofit/>
          </a:bodyPr>
          <a:lstStyle/>
          <a:p>
            <a:r>
              <a:rPr lang="nb-NO" dirty="0"/>
              <a:t>Garderobebygg 2024</a:t>
            </a:r>
          </a:p>
        </p:txBody>
      </p:sp>
      <p:sp>
        <p:nvSpPr>
          <p:cNvPr id="6" name="Undertittel 5">
            <a:extLst>
              <a:ext uri="{FF2B5EF4-FFF2-40B4-BE49-F238E27FC236}">
                <a16:creationId xmlns:a16="http://schemas.microsoft.com/office/drawing/2014/main" id="{02256048-4A38-7B42-820E-E3880F69F2B8}"/>
              </a:ext>
            </a:extLst>
          </p:cNvPr>
          <p:cNvSpPr>
            <a:spLocks noGrp="1"/>
          </p:cNvSpPr>
          <p:nvPr>
            <p:ph type="subTitle" idx="1"/>
          </p:nvPr>
        </p:nvSpPr>
        <p:spPr>
          <a:xfrm>
            <a:off x="5556430" y="7194433"/>
            <a:ext cx="8170605" cy="5006427"/>
          </a:xfrm>
        </p:spPr>
        <p:txBody>
          <a:bodyPr>
            <a:normAutofit/>
          </a:bodyPr>
          <a:lstStyle/>
          <a:p>
            <a:endParaRPr lang="nb-NO" dirty="0"/>
          </a:p>
          <a:p>
            <a:br>
              <a:rPr lang="nb-NO" sz="3700" dirty="0"/>
            </a:br>
            <a:endParaRPr lang="nb-NO" sz="3700" dirty="0"/>
          </a:p>
        </p:txBody>
      </p:sp>
      <p:grpSp>
        <p:nvGrpSpPr>
          <p:cNvPr id="8" name="Gruppe 7">
            <a:extLst>
              <a:ext uri="{FF2B5EF4-FFF2-40B4-BE49-F238E27FC236}">
                <a16:creationId xmlns:a16="http://schemas.microsoft.com/office/drawing/2014/main" id="{2123CE1A-8998-C648-99A4-02FEBFC7DEB8}"/>
              </a:ext>
            </a:extLst>
          </p:cNvPr>
          <p:cNvGrpSpPr/>
          <p:nvPr/>
        </p:nvGrpSpPr>
        <p:grpSpPr>
          <a:xfrm>
            <a:off x="8318808" y="544618"/>
            <a:ext cx="3636647" cy="1178234"/>
            <a:chOff x="1073519" y="574908"/>
            <a:chExt cx="9545444" cy="2744377"/>
          </a:xfrm>
        </p:grpSpPr>
        <p:pic>
          <p:nvPicPr>
            <p:cNvPr id="9" name="Bilde 8">
              <a:extLst>
                <a:ext uri="{FF2B5EF4-FFF2-40B4-BE49-F238E27FC236}">
                  <a16:creationId xmlns:a16="http://schemas.microsoft.com/office/drawing/2014/main" id="{F44EB4D0-BEA2-C441-A3D3-85158D68DD32}"/>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10" name="TekstSylinder 9">
              <a:extLst>
                <a:ext uri="{FF2B5EF4-FFF2-40B4-BE49-F238E27FC236}">
                  <a16:creationId xmlns:a16="http://schemas.microsoft.com/office/drawing/2014/main" id="{CAC7B6B4-F806-EC4B-A805-0907098B2EBF}"/>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5" name="Bilde 4">
            <a:extLst>
              <a:ext uri="{FF2B5EF4-FFF2-40B4-BE49-F238E27FC236}">
                <a16:creationId xmlns:a16="http://schemas.microsoft.com/office/drawing/2014/main" id="{1DD1E073-A01A-E838-AD90-8BA5642A4C79}"/>
              </a:ext>
            </a:extLst>
          </p:cNvPr>
          <p:cNvPicPr>
            <a:picLocks noChangeAspect="1"/>
          </p:cNvPicPr>
          <p:nvPr/>
        </p:nvPicPr>
        <p:blipFill>
          <a:blip r:embed="rId3"/>
          <a:stretch>
            <a:fillRect/>
          </a:stretch>
        </p:blipFill>
        <p:spPr>
          <a:xfrm>
            <a:off x="113993" y="2699926"/>
            <a:ext cx="6042819" cy="4001326"/>
          </a:xfrm>
          <a:prstGeom prst="rect">
            <a:avLst/>
          </a:prstGeom>
        </p:spPr>
      </p:pic>
      <p:pic>
        <p:nvPicPr>
          <p:cNvPr id="15" name="Bilde 14">
            <a:extLst>
              <a:ext uri="{FF2B5EF4-FFF2-40B4-BE49-F238E27FC236}">
                <a16:creationId xmlns:a16="http://schemas.microsoft.com/office/drawing/2014/main" id="{A28D4026-12A4-11AF-F733-FDFC9D753BEA}"/>
              </a:ext>
            </a:extLst>
          </p:cNvPr>
          <p:cNvPicPr>
            <a:picLocks noChangeAspect="1"/>
          </p:cNvPicPr>
          <p:nvPr/>
        </p:nvPicPr>
        <p:blipFill>
          <a:blip r:embed="rId4"/>
          <a:stretch>
            <a:fillRect/>
          </a:stretch>
        </p:blipFill>
        <p:spPr>
          <a:xfrm>
            <a:off x="6156812" y="2846403"/>
            <a:ext cx="4991100" cy="3759200"/>
          </a:xfrm>
          <a:prstGeom prst="rect">
            <a:avLst/>
          </a:prstGeom>
        </p:spPr>
      </p:pic>
    </p:spTree>
    <p:extLst>
      <p:ext uri="{BB962C8B-B14F-4D97-AF65-F5344CB8AC3E}">
        <p14:creationId xmlns:p14="http://schemas.microsoft.com/office/powerpoint/2010/main" val="392689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252397"/>
            <a:ext cx="10901471" cy="1350712"/>
          </a:xfrm>
          <a:noFill/>
        </p:spPr>
        <p:txBody>
          <a:bodyPr>
            <a:normAutofit/>
          </a:bodyPr>
          <a:lstStyle/>
          <a:p>
            <a:r>
              <a:rPr lang="nb-NO" dirty="0"/>
              <a:t>Garderobebygg 2024</a:t>
            </a:r>
          </a:p>
        </p:txBody>
      </p:sp>
      <p:sp>
        <p:nvSpPr>
          <p:cNvPr id="6" name="Undertittel 5">
            <a:extLst>
              <a:ext uri="{FF2B5EF4-FFF2-40B4-BE49-F238E27FC236}">
                <a16:creationId xmlns:a16="http://schemas.microsoft.com/office/drawing/2014/main" id="{02256048-4A38-7B42-820E-E3880F69F2B8}"/>
              </a:ext>
            </a:extLst>
          </p:cNvPr>
          <p:cNvSpPr>
            <a:spLocks noGrp="1"/>
          </p:cNvSpPr>
          <p:nvPr>
            <p:ph type="subTitle" idx="1"/>
          </p:nvPr>
        </p:nvSpPr>
        <p:spPr>
          <a:xfrm>
            <a:off x="5556430" y="7194433"/>
            <a:ext cx="8170605" cy="5006427"/>
          </a:xfrm>
        </p:spPr>
        <p:txBody>
          <a:bodyPr>
            <a:normAutofit/>
          </a:bodyPr>
          <a:lstStyle/>
          <a:p>
            <a:endParaRPr lang="nb-NO" dirty="0"/>
          </a:p>
          <a:p>
            <a:br>
              <a:rPr lang="nb-NO" sz="3700" dirty="0"/>
            </a:br>
            <a:endParaRPr lang="nb-NO" sz="3700" dirty="0"/>
          </a:p>
        </p:txBody>
      </p:sp>
      <p:grpSp>
        <p:nvGrpSpPr>
          <p:cNvPr id="8" name="Gruppe 7">
            <a:extLst>
              <a:ext uri="{FF2B5EF4-FFF2-40B4-BE49-F238E27FC236}">
                <a16:creationId xmlns:a16="http://schemas.microsoft.com/office/drawing/2014/main" id="{2123CE1A-8998-C648-99A4-02FEBFC7DEB8}"/>
              </a:ext>
            </a:extLst>
          </p:cNvPr>
          <p:cNvGrpSpPr/>
          <p:nvPr/>
        </p:nvGrpSpPr>
        <p:grpSpPr>
          <a:xfrm>
            <a:off x="8318808" y="544618"/>
            <a:ext cx="3636647" cy="1178234"/>
            <a:chOff x="1073519" y="574908"/>
            <a:chExt cx="9545444" cy="2744377"/>
          </a:xfrm>
        </p:grpSpPr>
        <p:pic>
          <p:nvPicPr>
            <p:cNvPr id="9" name="Bilde 8">
              <a:extLst>
                <a:ext uri="{FF2B5EF4-FFF2-40B4-BE49-F238E27FC236}">
                  <a16:creationId xmlns:a16="http://schemas.microsoft.com/office/drawing/2014/main" id="{F44EB4D0-BEA2-C441-A3D3-85158D68DD32}"/>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10" name="TekstSylinder 9">
              <a:extLst>
                <a:ext uri="{FF2B5EF4-FFF2-40B4-BE49-F238E27FC236}">
                  <a16:creationId xmlns:a16="http://schemas.microsoft.com/office/drawing/2014/main" id="{CAC7B6B4-F806-EC4B-A805-0907098B2EBF}"/>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5" name="Bilde 4">
            <a:extLst>
              <a:ext uri="{FF2B5EF4-FFF2-40B4-BE49-F238E27FC236}">
                <a16:creationId xmlns:a16="http://schemas.microsoft.com/office/drawing/2014/main" id="{BF708257-A932-834A-4FC8-D33AB36B348A}"/>
              </a:ext>
            </a:extLst>
          </p:cNvPr>
          <p:cNvPicPr>
            <a:picLocks noChangeAspect="1"/>
          </p:cNvPicPr>
          <p:nvPr/>
        </p:nvPicPr>
        <p:blipFill>
          <a:blip r:embed="rId3"/>
          <a:stretch>
            <a:fillRect/>
          </a:stretch>
        </p:blipFill>
        <p:spPr>
          <a:xfrm>
            <a:off x="1898830" y="2162720"/>
            <a:ext cx="7315200" cy="4559300"/>
          </a:xfrm>
          <a:prstGeom prst="rect">
            <a:avLst/>
          </a:prstGeom>
        </p:spPr>
      </p:pic>
    </p:spTree>
    <p:extLst>
      <p:ext uri="{BB962C8B-B14F-4D97-AF65-F5344CB8AC3E}">
        <p14:creationId xmlns:p14="http://schemas.microsoft.com/office/powerpoint/2010/main" val="1236722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6A2AFF-EA41-4C43-A066-80615CB755B2}"/>
              </a:ext>
            </a:extLst>
          </p:cNvPr>
          <p:cNvSpPr>
            <a:spLocks noGrp="1"/>
          </p:cNvSpPr>
          <p:nvPr>
            <p:ph type="title"/>
          </p:nvPr>
        </p:nvSpPr>
        <p:spPr/>
        <p:txBody>
          <a:bodyPr/>
          <a:lstStyle/>
          <a:p>
            <a:r>
              <a:rPr lang="nb-NO" dirty="0"/>
              <a:t>Sak 6.3 Garderobebygg  Rødtangen</a:t>
            </a:r>
          </a:p>
        </p:txBody>
      </p:sp>
      <p:grpSp>
        <p:nvGrpSpPr>
          <p:cNvPr id="4" name="Gruppe 3">
            <a:extLst>
              <a:ext uri="{FF2B5EF4-FFF2-40B4-BE49-F238E27FC236}">
                <a16:creationId xmlns:a16="http://schemas.microsoft.com/office/drawing/2014/main" id="{1B16D4FB-7365-BC4D-A352-FBAFCA091F6C}"/>
              </a:ext>
            </a:extLst>
          </p:cNvPr>
          <p:cNvGrpSpPr/>
          <p:nvPr/>
        </p:nvGrpSpPr>
        <p:grpSpPr>
          <a:xfrm>
            <a:off x="8318808" y="544618"/>
            <a:ext cx="3636647" cy="1178234"/>
            <a:chOff x="1073519" y="574908"/>
            <a:chExt cx="9545444" cy="2744377"/>
          </a:xfrm>
        </p:grpSpPr>
        <p:pic>
          <p:nvPicPr>
            <p:cNvPr id="5" name="Bilde 4">
              <a:extLst>
                <a:ext uri="{FF2B5EF4-FFF2-40B4-BE49-F238E27FC236}">
                  <a16:creationId xmlns:a16="http://schemas.microsoft.com/office/drawing/2014/main" id="{927675C3-7150-7343-8DDC-07B0B42CF90D}"/>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6" name="TekstSylinder 5">
              <a:extLst>
                <a:ext uri="{FF2B5EF4-FFF2-40B4-BE49-F238E27FC236}">
                  <a16:creationId xmlns:a16="http://schemas.microsoft.com/office/drawing/2014/main" id="{00B94CAB-EEAD-9D42-8445-F97AA6B0248A}"/>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
        <p:nvSpPr>
          <p:cNvPr id="8" name="Plassholder for innhold 7">
            <a:extLst>
              <a:ext uri="{FF2B5EF4-FFF2-40B4-BE49-F238E27FC236}">
                <a16:creationId xmlns:a16="http://schemas.microsoft.com/office/drawing/2014/main" id="{29BD4322-4474-BE94-9F99-A6B4AAB789A4}"/>
              </a:ext>
            </a:extLst>
          </p:cNvPr>
          <p:cNvSpPr>
            <a:spLocks noGrp="1"/>
          </p:cNvSpPr>
          <p:nvPr>
            <p:ph idx="1"/>
          </p:nvPr>
        </p:nvSpPr>
        <p:spPr/>
        <p:txBody>
          <a:bodyPr>
            <a:normAutofit/>
          </a:bodyPr>
          <a:lstStyle/>
          <a:p>
            <a:pPr>
              <a:lnSpc>
                <a:spcPct val="105000"/>
              </a:lnSpc>
              <a:spcAft>
                <a:spcPts val="800"/>
              </a:spcAft>
            </a:pPr>
            <a:r>
              <a:rPr lang="nb-NO" sz="1800" b="1" u="sng" dirty="0">
                <a:solidFill>
                  <a:srgbClr val="000000"/>
                </a:solidFill>
                <a:effectLst/>
                <a:latin typeface="Calibri" panose="020F0502020204030204" pitchFamily="34" charset="0"/>
                <a:ea typeface="Aptos" panose="020B0004020202020204" pitchFamily="34" charset="0"/>
                <a:cs typeface="Arial" panose="020B0604020202020204" pitchFamily="34" charset="0"/>
              </a:rPr>
              <a:t>Garderobebygg Rødtangen</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dirty="0">
                <a:effectLst/>
                <a:latin typeface="Calibri" panose="020F0502020204030204" pitchFamily="34" charset="0"/>
                <a:ea typeface="Aptos" panose="020B0004020202020204" pitchFamily="34" charset="0"/>
                <a:cs typeface="Arial" panose="020B0604020202020204" pitchFamily="34" charset="0"/>
              </a:rPr>
              <a:t>Garderobebygg Rødtangen er oversendt Asker kommune til behandling. Da vi ikke kan forvente at saken er ferdigbehandlet innen årsmøtet, ber styret årsmøtet godkjenne at styret kan starte prosjektering og utarbeide byggeplaner (innhente anbud mm), dersom godkjenning kommer innen 2024. Til dette arbeidet er det budsjettert </a:t>
            </a:r>
            <a:r>
              <a:rPr lang="nb-NO" sz="1800" dirty="0">
                <a:latin typeface="Calibri" panose="020F0502020204030204" pitchFamily="34" charset="0"/>
                <a:ea typeface="Aptos" panose="020B0004020202020204" pitchFamily="34" charset="0"/>
                <a:cs typeface="Arial" panose="020B0604020202020204" pitchFamily="34" charset="0"/>
              </a:rPr>
              <a:t>kr</a:t>
            </a:r>
            <a:r>
              <a:rPr lang="nb-NO" sz="1800" dirty="0">
                <a:effectLst/>
                <a:latin typeface="Calibri" panose="020F0502020204030204" pitchFamily="34" charset="0"/>
                <a:ea typeface="Aptos" panose="020B0004020202020204" pitchFamily="34" charset="0"/>
                <a:cs typeface="Arial" panose="020B0604020202020204" pitchFamily="34" charset="0"/>
              </a:rPr>
              <a:t> 200 000.</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dirty="0">
                <a:effectLst/>
                <a:latin typeface="Calibri" panose="020F0502020204030204" pitchFamily="34" charset="0"/>
                <a:ea typeface="Aptos" panose="020B0004020202020204" pitchFamily="34" charset="0"/>
                <a:cs typeface="Arial" panose="020B0604020202020204" pitchFamily="34" charset="0"/>
              </a:rPr>
              <a:t>Forslag til vedtak: </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i="1" dirty="0">
                <a:effectLst/>
                <a:latin typeface="Calibri" panose="020F0502020204030204" pitchFamily="34" charset="0"/>
                <a:ea typeface="Aptos" panose="020B0004020202020204" pitchFamily="34" charset="0"/>
                <a:cs typeface="Arial" panose="020B0604020202020204" pitchFamily="34" charset="0"/>
              </a:rPr>
              <a:t>Årsmøtet gir styret fullmakt til å få utarbeidet prosjektering og planer for garderobebygg på </a:t>
            </a:r>
            <a:r>
              <a:rPr lang="nb-NO" sz="1800" i="1" dirty="0" err="1">
                <a:effectLst/>
                <a:latin typeface="Calibri" panose="020F0502020204030204" pitchFamily="34" charset="0"/>
                <a:ea typeface="Aptos" panose="020B0004020202020204" pitchFamily="34" charset="0"/>
                <a:cs typeface="Arial" panose="020B0604020202020204" pitchFamily="34" charset="0"/>
              </a:rPr>
              <a:t>Seilerkroa</a:t>
            </a:r>
            <a:r>
              <a:rPr lang="nb-NO" sz="1800" i="1" dirty="0">
                <a:latin typeface="Calibri" panose="020F0502020204030204" pitchFamily="34" charset="0"/>
                <a:ea typeface="Aptos" panose="020B0004020202020204" pitchFamily="34" charset="0"/>
                <a:cs typeface="Arial" panose="020B0604020202020204" pitchFamily="34" charset="0"/>
              </a:rPr>
              <a:t>.</a:t>
            </a:r>
            <a:r>
              <a:rPr lang="nb-NO" sz="1800" i="1" dirty="0">
                <a:effectLst/>
                <a:latin typeface="Calibri" panose="020F0502020204030204" pitchFamily="34" charset="0"/>
                <a:ea typeface="Aptos" panose="020B0004020202020204" pitchFamily="34" charset="0"/>
                <a:cs typeface="Arial" panose="020B0604020202020204" pitchFamily="34" charset="0"/>
              </a:rPr>
              <a:t> Kostnadsramme på 200 000 NOK.</a:t>
            </a:r>
            <a:endParaRPr lang="nb-NO" sz="1800" dirty="0">
              <a:effectLst/>
              <a:latin typeface="Aptos" panose="020B0004020202020204" pitchFamily="34" charset="0"/>
              <a:ea typeface="Aptos" panose="020B0004020202020204" pitchFamily="34" charset="0"/>
              <a:cs typeface="Arial" panose="020B0604020202020204" pitchFamily="34" charset="0"/>
            </a:endParaRPr>
          </a:p>
          <a:p>
            <a:pPr>
              <a:lnSpc>
                <a:spcPct val="105000"/>
              </a:lnSpc>
              <a:spcAft>
                <a:spcPts val="800"/>
              </a:spcAft>
            </a:pP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Iverksettelse av tiltak vil kreve nytt årsmøtevedtak</a:t>
            </a:r>
            <a:b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lang="nb-NO"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67875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1204111"/>
            <a:ext cx="10901471" cy="2616451"/>
          </a:xfrm>
          <a:noFill/>
        </p:spPr>
        <p:txBody>
          <a:bodyPr>
            <a:normAutofit fontScale="90000"/>
          </a:bodyPr>
          <a:lstStyle/>
          <a:p>
            <a:r>
              <a:rPr lang="nb-NO" dirty="0"/>
              <a:t>Sak 7</a:t>
            </a:r>
            <a:br>
              <a:rPr lang="nb-NO" dirty="0"/>
            </a:br>
            <a:br>
              <a:rPr lang="nb-NO" dirty="0"/>
            </a:br>
            <a:r>
              <a:rPr lang="nb-NO" dirty="0"/>
              <a:t>Behandle styrets forslag til strategiplan</a:t>
            </a:r>
            <a:br>
              <a:rPr lang="nb-NO" dirty="0"/>
            </a:br>
            <a:endParaRPr lang="nb-NO" dirty="0"/>
          </a:p>
        </p:txBody>
      </p:sp>
      <p:sp>
        <p:nvSpPr>
          <p:cNvPr id="7" name="TekstSylinder 6">
            <a:extLst>
              <a:ext uri="{FF2B5EF4-FFF2-40B4-BE49-F238E27FC236}">
                <a16:creationId xmlns:a16="http://schemas.microsoft.com/office/drawing/2014/main" id="{2F8A41DD-A8E9-0048-9510-CDEA0C2E0451}"/>
              </a:ext>
            </a:extLst>
          </p:cNvPr>
          <p:cNvSpPr txBox="1"/>
          <p:nvPr/>
        </p:nvSpPr>
        <p:spPr>
          <a:xfrm>
            <a:off x="531628" y="3125972"/>
            <a:ext cx="10334846" cy="2308324"/>
          </a:xfrm>
          <a:prstGeom prst="rect">
            <a:avLst/>
          </a:prstGeom>
          <a:noFill/>
        </p:spPr>
        <p:txBody>
          <a:bodyPr wrap="square" rtlCol="0">
            <a:spAutoFit/>
          </a:bodyPr>
          <a:lstStyle/>
          <a:p>
            <a:pPr marL="285750" lvl="0" indent="-285750">
              <a:buFont typeface="Arial" panose="020B0604020202020204" pitchFamily="34" charset="0"/>
              <a:buChar char="•"/>
            </a:pPr>
            <a:r>
              <a:rPr lang="nb-NO" dirty="0"/>
              <a:t>Øke status og interesse for regattaseilingen, blant annet ved økt fokus (tillitsvalgte, nettsider og </a:t>
            </a:r>
            <a:r>
              <a:rPr lang="nb-NO" dirty="0" err="1"/>
              <a:t>Facebook</a:t>
            </a:r>
            <a:r>
              <a:rPr lang="nb-NO" dirty="0"/>
              <a:t>)</a:t>
            </a:r>
          </a:p>
          <a:p>
            <a:pPr marL="285750" lvl="0" indent="-285750">
              <a:buFont typeface="Arial" panose="020B0604020202020204" pitchFamily="34" charset="0"/>
              <a:buChar char="•"/>
            </a:pPr>
            <a:r>
              <a:rPr lang="nb-NO" dirty="0"/>
              <a:t>Lempelig praktisering av de formelle kravene – for å lage terskelen for deltagelse så lav som mulig.</a:t>
            </a:r>
          </a:p>
          <a:p>
            <a:pPr marL="285750" lvl="0" indent="-285750">
              <a:buFont typeface="Arial" panose="020B0604020202020204" pitchFamily="34" charset="0"/>
              <a:buChar char="•"/>
            </a:pPr>
            <a:r>
              <a:rPr lang="nb-NO" dirty="0"/>
              <a:t>Skape interesse og legge til rette for at ungdommer som ønsker det kan delta i annen regattaseiling i foreningen, enten i foreningens båt(er) eller som mannskap.</a:t>
            </a:r>
          </a:p>
          <a:p>
            <a:pPr marL="285750" lvl="0" indent="-285750">
              <a:buFont typeface="Arial" panose="020B0604020202020204" pitchFamily="34" charset="0"/>
              <a:buChar char="•"/>
            </a:pPr>
            <a:r>
              <a:rPr lang="nb-NO" dirty="0"/>
              <a:t>Med basis i tilførsel av seilere fra juniorgruppen skal Drammensfjordens Seilforening stille </a:t>
            </a:r>
            <a:r>
              <a:rPr lang="nb-NO" dirty="0" err="1"/>
              <a:t>tur&amp;regatta</a:t>
            </a:r>
            <a:r>
              <a:rPr lang="nb-NO" dirty="0"/>
              <a:t> arrangement i Oslo og Akershus seilkrets og Vestfold seilkrets. </a:t>
            </a:r>
          </a:p>
          <a:p>
            <a:pPr marL="285750" lvl="0" indent="-285750">
              <a:buFont typeface="Arial" panose="020B0604020202020204" pitchFamily="34" charset="0"/>
              <a:buChar char="•"/>
            </a:pPr>
            <a:r>
              <a:rPr lang="nb-NO" dirty="0"/>
              <a:t>Ha </a:t>
            </a:r>
            <a:r>
              <a:rPr lang="nb-NO" dirty="0" err="1"/>
              <a:t>jr</a:t>
            </a:r>
            <a:r>
              <a:rPr lang="nb-NO" dirty="0"/>
              <a:t> deltagelse i NC, NM og internasjonale arrangement.</a:t>
            </a:r>
          </a:p>
          <a:p>
            <a:pPr marL="285750" lvl="0" indent="-285750">
              <a:buFont typeface="Arial" panose="020B0604020202020204" pitchFamily="34" charset="0"/>
              <a:buChar char="•"/>
            </a:pPr>
            <a:r>
              <a:rPr lang="nb-NO" dirty="0"/>
              <a:t>Ha deltagelse i nasjonale klassemesterskap.</a:t>
            </a:r>
          </a:p>
        </p:txBody>
      </p:sp>
      <p:pic>
        <p:nvPicPr>
          <p:cNvPr id="10" name="Bilde 9">
            <a:extLst>
              <a:ext uri="{FF2B5EF4-FFF2-40B4-BE49-F238E27FC236}">
                <a16:creationId xmlns:a16="http://schemas.microsoft.com/office/drawing/2014/main" id="{993474F9-694E-4E46-B857-0FB7FD064373}"/>
              </a:ext>
            </a:extLst>
          </p:cNvPr>
          <p:cNvPicPr>
            <a:picLocks noChangeAspect="1"/>
          </p:cNvPicPr>
          <p:nvPr/>
        </p:nvPicPr>
        <p:blipFill>
          <a:blip r:embed="rId2"/>
          <a:stretch>
            <a:fillRect/>
          </a:stretch>
        </p:blipFill>
        <p:spPr>
          <a:xfrm>
            <a:off x="956931" y="5706022"/>
            <a:ext cx="914400" cy="779839"/>
          </a:xfrm>
          <a:prstGeom prst="rect">
            <a:avLst/>
          </a:prstGeom>
        </p:spPr>
      </p:pic>
      <p:grpSp>
        <p:nvGrpSpPr>
          <p:cNvPr id="6" name="Gruppe 5">
            <a:extLst>
              <a:ext uri="{FF2B5EF4-FFF2-40B4-BE49-F238E27FC236}">
                <a16:creationId xmlns:a16="http://schemas.microsoft.com/office/drawing/2014/main" id="{64DDEB25-F8CD-EC41-A55A-B01B2916ADCD}"/>
              </a:ext>
            </a:extLst>
          </p:cNvPr>
          <p:cNvGrpSpPr/>
          <p:nvPr/>
        </p:nvGrpSpPr>
        <p:grpSpPr>
          <a:xfrm>
            <a:off x="8318808" y="544618"/>
            <a:ext cx="3636647" cy="1178234"/>
            <a:chOff x="1073519" y="574908"/>
            <a:chExt cx="9545444" cy="2744377"/>
          </a:xfrm>
        </p:grpSpPr>
        <p:pic>
          <p:nvPicPr>
            <p:cNvPr id="8" name="Bilde 7">
              <a:extLst>
                <a:ext uri="{FF2B5EF4-FFF2-40B4-BE49-F238E27FC236}">
                  <a16:creationId xmlns:a16="http://schemas.microsoft.com/office/drawing/2014/main" id="{4D6A5A0E-BEB5-964F-8EF2-8CF60EAFF154}"/>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9" name="TekstSylinder 8">
              <a:extLst>
                <a:ext uri="{FF2B5EF4-FFF2-40B4-BE49-F238E27FC236}">
                  <a16:creationId xmlns:a16="http://schemas.microsoft.com/office/drawing/2014/main" id="{C547913E-5B84-3443-BEE6-4EF6F0CCCD67}"/>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407483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39"/>
            <a:ext cx="10901471" cy="3056861"/>
          </a:xfrm>
          <a:noFill/>
        </p:spPr>
        <p:txBody>
          <a:bodyPr>
            <a:normAutofit fontScale="90000"/>
          </a:bodyPr>
          <a:lstStyle/>
          <a:p>
            <a:r>
              <a:rPr lang="nb-NO" dirty="0"/>
              <a:t>Sak 7</a:t>
            </a:r>
            <a:br>
              <a:rPr lang="nb-NO" dirty="0"/>
            </a:br>
            <a:br>
              <a:rPr lang="nb-NO" dirty="0"/>
            </a:br>
            <a:r>
              <a:rPr lang="nb-NO" dirty="0"/>
              <a:t>Behandle styrets forslag til strategiplan</a:t>
            </a:r>
            <a:br>
              <a:rPr lang="nb-NO" dirty="0"/>
            </a:br>
            <a:endParaRPr lang="nb-NO" dirty="0"/>
          </a:p>
        </p:txBody>
      </p:sp>
      <p:sp>
        <p:nvSpPr>
          <p:cNvPr id="8" name="TekstSylinder 7">
            <a:extLst>
              <a:ext uri="{FF2B5EF4-FFF2-40B4-BE49-F238E27FC236}">
                <a16:creationId xmlns:a16="http://schemas.microsoft.com/office/drawing/2014/main" id="{0F39A65E-3AFB-EC4C-BBA0-3237178F1ED4}"/>
              </a:ext>
            </a:extLst>
          </p:cNvPr>
          <p:cNvSpPr txBox="1"/>
          <p:nvPr/>
        </p:nvSpPr>
        <p:spPr>
          <a:xfrm>
            <a:off x="1173247" y="3125972"/>
            <a:ext cx="9076539" cy="2308324"/>
          </a:xfrm>
          <a:prstGeom prst="rect">
            <a:avLst/>
          </a:prstGeom>
          <a:noFill/>
        </p:spPr>
        <p:txBody>
          <a:bodyPr wrap="square" rtlCol="0">
            <a:spAutoFit/>
          </a:bodyPr>
          <a:lstStyle/>
          <a:p>
            <a:pPr marL="285750" lvl="0" indent="-285750">
              <a:buFont typeface="Arial" panose="020B0604020202020204" pitchFamily="34" charset="0"/>
              <a:buChar char="•"/>
            </a:pPr>
            <a:r>
              <a:rPr lang="nb-NO" dirty="0"/>
              <a:t>Utvikle og etablere «turseilerregatta» for familiebåt og bred DSF deltagelse Målet er minst 20 deltagende båter før utgangen av strategiperioden.</a:t>
            </a:r>
          </a:p>
          <a:p>
            <a:pPr marL="285750" lvl="0" indent="-285750">
              <a:buFont typeface="Arial" panose="020B0604020202020204" pitchFamily="34" charset="0"/>
              <a:buChar char="•"/>
            </a:pPr>
            <a:r>
              <a:rPr lang="nb-NO" dirty="0"/>
              <a:t>Etablere en aktiv mannskapsbørs for skippere, båt og medlemmer i DS på nettstedet vårt.</a:t>
            </a:r>
          </a:p>
          <a:p>
            <a:pPr marL="285750" lvl="0" indent="-285750">
              <a:buFont typeface="Arial" panose="020B0604020202020204" pitchFamily="34" charset="0"/>
              <a:buChar char="•"/>
            </a:pPr>
            <a:r>
              <a:rPr lang="nb-NO" dirty="0"/>
              <a:t>Identifisere og utvikle 2-3 dommere og 5 mulige startere på onsdagsregattaene</a:t>
            </a:r>
          </a:p>
          <a:p>
            <a:pPr marL="285750" lvl="0" indent="-285750">
              <a:buFont typeface="Arial" panose="020B0604020202020204" pitchFamily="34" charset="0"/>
              <a:buChar char="•"/>
            </a:pPr>
            <a:r>
              <a:rPr lang="nb-NO" dirty="0"/>
              <a:t>Årlig søknadsplan for midler til å utvikle sportslig satsning gjennomføres</a:t>
            </a:r>
          </a:p>
          <a:p>
            <a:pPr marL="285750" lvl="0" indent="-285750">
              <a:buFont typeface="Arial" panose="020B0604020202020204" pitchFamily="34" charset="0"/>
              <a:buChar char="•"/>
            </a:pPr>
            <a:r>
              <a:rPr lang="nb-NO" dirty="0"/>
              <a:t>Vurdere organisert trening i en eller annen form</a:t>
            </a:r>
          </a:p>
          <a:p>
            <a:pPr marL="285750" lvl="0" indent="-285750">
              <a:buFont typeface="Arial" panose="020B0604020202020204" pitchFamily="34" charset="0"/>
              <a:buChar char="•"/>
            </a:pPr>
            <a:r>
              <a:rPr lang="nb-NO" dirty="0"/>
              <a:t>Utvikle og etablere «turseiler regatta» for familiebåt og bred DS deltagelse Målet er minst 20 deltagende båter før utgangen av strategiperioden.</a:t>
            </a:r>
          </a:p>
        </p:txBody>
      </p:sp>
      <p:grpSp>
        <p:nvGrpSpPr>
          <p:cNvPr id="5" name="Gruppe 4">
            <a:extLst>
              <a:ext uri="{FF2B5EF4-FFF2-40B4-BE49-F238E27FC236}">
                <a16:creationId xmlns:a16="http://schemas.microsoft.com/office/drawing/2014/main" id="{0C9EF6C8-1F11-1140-80DF-CFD92FE8F8F7}"/>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62280AFB-A6EA-AC48-8EFF-DCA54EF4979A}"/>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09DBEDBD-B3EE-E748-A16A-6CF94ECFE86D}"/>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4178072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544618"/>
            <a:ext cx="10901471" cy="1744370"/>
          </a:xfrm>
          <a:noFill/>
        </p:spPr>
        <p:txBody>
          <a:bodyPr>
            <a:noAutofit/>
          </a:bodyPr>
          <a:lstStyle/>
          <a:p>
            <a:r>
              <a:rPr lang="nb-NO" sz="3200" dirty="0"/>
              <a:t>Sak 7</a:t>
            </a:r>
            <a:br>
              <a:rPr lang="nb-NO" sz="3200" dirty="0"/>
            </a:br>
            <a:br>
              <a:rPr lang="nb-NO" sz="3200" dirty="0"/>
            </a:br>
            <a:r>
              <a:rPr lang="nb-NO" sz="3200" dirty="0"/>
              <a:t>Behandle styrets forslag til årsplan</a:t>
            </a:r>
            <a:br>
              <a:rPr lang="nb-NO" sz="3200" dirty="0"/>
            </a:br>
            <a:endParaRPr lang="nb-NO" sz="3200" dirty="0"/>
          </a:p>
        </p:txBody>
      </p:sp>
      <p:grpSp>
        <p:nvGrpSpPr>
          <p:cNvPr id="5" name="Gruppe 4">
            <a:extLst>
              <a:ext uri="{FF2B5EF4-FFF2-40B4-BE49-F238E27FC236}">
                <a16:creationId xmlns:a16="http://schemas.microsoft.com/office/drawing/2014/main" id="{0C9EF6C8-1F11-1140-80DF-CFD92FE8F8F7}"/>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62280AFB-A6EA-AC48-8EFF-DCA54EF4979A}"/>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09DBEDBD-B3EE-E748-A16A-6CF94ECFE86D}"/>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19" name="Bilde 18">
            <a:extLst>
              <a:ext uri="{FF2B5EF4-FFF2-40B4-BE49-F238E27FC236}">
                <a16:creationId xmlns:a16="http://schemas.microsoft.com/office/drawing/2014/main" id="{46C6BF31-4062-757C-F9C4-BF1E11527A85}"/>
              </a:ext>
            </a:extLst>
          </p:cNvPr>
          <p:cNvPicPr>
            <a:picLocks noChangeAspect="1"/>
          </p:cNvPicPr>
          <p:nvPr/>
        </p:nvPicPr>
        <p:blipFill>
          <a:blip r:embed="rId3"/>
          <a:stretch>
            <a:fillRect/>
          </a:stretch>
        </p:blipFill>
        <p:spPr>
          <a:xfrm>
            <a:off x="1066800" y="1869135"/>
            <a:ext cx="8144620" cy="4865001"/>
          </a:xfrm>
          <a:prstGeom prst="rect">
            <a:avLst/>
          </a:prstGeom>
        </p:spPr>
      </p:pic>
    </p:spTree>
    <p:extLst>
      <p:ext uri="{BB962C8B-B14F-4D97-AF65-F5344CB8AC3E}">
        <p14:creationId xmlns:p14="http://schemas.microsoft.com/office/powerpoint/2010/main" val="219930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673217"/>
            <a:ext cx="10901471" cy="2413590"/>
          </a:xfrm>
          <a:noFill/>
        </p:spPr>
        <p:txBody>
          <a:bodyPr>
            <a:normAutofit fontScale="90000"/>
          </a:bodyPr>
          <a:lstStyle/>
          <a:p>
            <a:r>
              <a:rPr lang="nb-NO" dirty="0"/>
              <a:t>Sak 8</a:t>
            </a:r>
            <a:br>
              <a:rPr lang="nb-NO" dirty="0"/>
            </a:br>
            <a:r>
              <a:rPr lang="nb-NO" dirty="0"/>
              <a:t>Fatte vedtak om </a:t>
            </a:r>
            <a:r>
              <a:rPr lang="nb-NO" dirty="0" err="1"/>
              <a:t>kontigent</a:t>
            </a:r>
            <a:r>
              <a:rPr lang="nb-NO" dirty="0"/>
              <a:t> og avgifter</a:t>
            </a:r>
            <a:br>
              <a:rPr lang="nb-NO" dirty="0"/>
            </a:br>
            <a:endParaRPr lang="nb-NO" dirty="0"/>
          </a:p>
        </p:txBody>
      </p:sp>
      <p:grpSp>
        <p:nvGrpSpPr>
          <p:cNvPr id="5" name="Gruppe 4">
            <a:extLst>
              <a:ext uri="{FF2B5EF4-FFF2-40B4-BE49-F238E27FC236}">
                <a16:creationId xmlns:a16="http://schemas.microsoft.com/office/drawing/2014/main" id="{4EBAF507-0C72-DC47-9A38-036A4E92BB3C}"/>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73A15E5D-AF78-E045-AECD-F8319D0BC706}"/>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984BF1CB-F27E-5245-ADBD-C3B05727E274}"/>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9" name="Bilde 8">
            <a:extLst>
              <a:ext uri="{FF2B5EF4-FFF2-40B4-BE49-F238E27FC236}">
                <a16:creationId xmlns:a16="http://schemas.microsoft.com/office/drawing/2014/main" id="{0F859001-6F02-DA3A-D7BB-5A79664C1CBE}"/>
              </a:ext>
            </a:extLst>
          </p:cNvPr>
          <p:cNvPicPr>
            <a:picLocks noChangeAspect="1"/>
          </p:cNvPicPr>
          <p:nvPr/>
        </p:nvPicPr>
        <p:blipFill>
          <a:blip r:embed="rId4"/>
          <a:stretch>
            <a:fillRect/>
          </a:stretch>
        </p:blipFill>
        <p:spPr>
          <a:xfrm>
            <a:off x="1419016" y="2322229"/>
            <a:ext cx="8298001" cy="3953164"/>
          </a:xfrm>
          <a:prstGeom prst="rect">
            <a:avLst/>
          </a:prstGeom>
        </p:spPr>
      </p:pic>
    </p:spTree>
    <p:extLst>
      <p:ext uri="{BB962C8B-B14F-4D97-AF65-F5344CB8AC3E}">
        <p14:creationId xmlns:p14="http://schemas.microsoft.com/office/powerpoint/2010/main" val="308249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11348" y="900331"/>
            <a:ext cx="9907405" cy="4519588"/>
          </a:xfrm>
          <a:noFill/>
        </p:spPr>
        <p:txBody>
          <a:bodyPr>
            <a:normAutofit fontScale="90000"/>
          </a:bodyPr>
          <a:lstStyle/>
          <a:p>
            <a:br>
              <a:rPr lang="nb-NO" dirty="0"/>
            </a:br>
            <a:br>
              <a:rPr lang="nb-NO" dirty="0"/>
            </a:br>
            <a:r>
              <a:rPr lang="nb-NO" dirty="0"/>
              <a:t>Sak 1:</a:t>
            </a:r>
            <a:br>
              <a:rPr lang="nb-NO" dirty="0"/>
            </a:br>
            <a:r>
              <a:rPr lang="nb-NO" dirty="0"/>
              <a:t>Godkjenne fremmøtte representanter</a:t>
            </a:r>
            <a:br>
              <a:rPr lang="nb-NO" dirty="0"/>
            </a:br>
            <a:endParaRPr lang="nb-NO" dirty="0"/>
          </a:p>
        </p:txBody>
      </p:sp>
      <p:sp>
        <p:nvSpPr>
          <p:cNvPr id="3" name="Subtitle 2">
            <a:extLst>
              <a:ext uri="{FF2B5EF4-FFF2-40B4-BE49-F238E27FC236}">
                <a16:creationId xmlns:a16="http://schemas.microsoft.com/office/drawing/2014/main" id="{0CF439BD-23AC-4E2A-9247-FA54AC629753}"/>
              </a:ext>
            </a:extLst>
          </p:cNvPr>
          <p:cNvSpPr>
            <a:spLocks noGrp="1"/>
          </p:cNvSpPr>
          <p:nvPr>
            <p:ph type="subTitle" idx="1"/>
          </p:nvPr>
        </p:nvSpPr>
        <p:spPr>
          <a:xfrm>
            <a:off x="2602523" y="1966273"/>
            <a:ext cx="6035040" cy="4519588"/>
          </a:xfrm>
          <a:noFill/>
        </p:spPr>
        <p:txBody>
          <a:bodyPr>
            <a:normAutofit/>
          </a:bodyPr>
          <a:lstStyle/>
          <a:p>
            <a:endParaRPr lang="nb-NO" dirty="0"/>
          </a:p>
          <a:p>
            <a:endParaRPr lang="nb-NO" dirty="0"/>
          </a:p>
          <a:p>
            <a:endParaRPr lang="nb-NO" dirty="0"/>
          </a:p>
          <a:p>
            <a:endParaRPr lang="nb-NO" dirty="0"/>
          </a:p>
        </p:txBody>
      </p:sp>
      <p:grpSp>
        <p:nvGrpSpPr>
          <p:cNvPr id="5" name="Gruppe 4">
            <a:extLst>
              <a:ext uri="{FF2B5EF4-FFF2-40B4-BE49-F238E27FC236}">
                <a16:creationId xmlns:a16="http://schemas.microsoft.com/office/drawing/2014/main" id="{101B907B-89D7-184F-925F-6CC89EA6C4B2}"/>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6CB82280-8619-084E-BB4E-6A9A68BDF5A1}"/>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3CF78DC1-EBC6-254D-B94D-BCDF31F0FDA5}"/>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3806815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673217"/>
            <a:ext cx="10901471" cy="2413590"/>
          </a:xfrm>
          <a:noFill/>
        </p:spPr>
        <p:txBody>
          <a:bodyPr>
            <a:normAutofit fontScale="90000"/>
          </a:bodyPr>
          <a:lstStyle/>
          <a:p>
            <a:r>
              <a:rPr lang="nb-NO" dirty="0"/>
              <a:t>Sak 8</a:t>
            </a:r>
            <a:br>
              <a:rPr lang="nb-NO" dirty="0"/>
            </a:br>
            <a:r>
              <a:rPr lang="nb-NO" dirty="0"/>
              <a:t>Fatte vedtak om </a:t>
            </a:r>
            <a:r>
              <a:rPr lang="nb-NO" dirty="0" err="1"/>
              <a:t>kontigent</a:t>
            </a:r>
            <a:r>
              <a:rPr lang="nb-NO" dirty="0"/>
              <a:t> og avgifter</a:t>
            </a:r>
            <a:br>
              <a:rPr lang="nb-NO" dirty="0"/>
            </a:br>
            <a:endParaRPr lang="nb-NO" dirty="0"/>
          </a:p>
        </p:txBody>
      </p:sp>
      <p:grpSp>
        <p:nvGrpSpPr>
          <p:cNvPr id="5" name="Gruppe 4">
            <a:extLst>
              <a:ext uri="{FF2B5EF4-FFF2-40B4-BE49-F238E27FC236}">
                <a16:creationId xmlns:a16="http://schemas.microsoft.com/office/drawing/2014/main" id="{4EBAF507-0C72-DC47-9A38-036A4E92BB3C}"/>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73A15E5D-AF78-E045-AECD-F8319D0BC706}"/>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984BF1CB-F27E-5245-ADBD-C3B05727E274}"/>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8" name="Bilde 7">
            <a:extLst>
              <a:ext uri="{FF2B5EF4-FFF2-40B4-BE49-F238E27FC236}">
                <a16:creationId xmlns:a16="http://schemas.microsoft.com/office/drawing/2014/main" id="{01F9173E-EA05-7BE8-9532-591A8849759E}"/>
              </a:ext>
            </a:extLst>
          </p:cNvPr>
          <p:cNvPicPr>
            <a:picLocks noChangeAspect="1"/>
          </p:cNvPicPr>
          <p:nvPr/>
        </p:nvPicPr>
        <p:blipFill>
          <a:blip r:embed="rId4"/>
          <a:stretch>
            <a:fillRect/>
          </a:stretch>
        </p:blipFill>
        <p:spPr>
          <a:xfrm>
            <a:off x="674198" y="2344012"/>
            <a:ext cx="10451002" cy="4387158"/>
          </a:xfrm>
          <a:prstGeom prst="rect">
            <a:avLst/>
          </a:prstGeom>
        </p:spPr>
      </p:pic>
    </p:spTree>
    <p:extLst>
      <p:ext uri="{BB962C8B-B14F-4D97-AF65-F5344CB8AC3E}">
        <p14:creationId xmlns:p14="http://schemas.microsoft.com/office/powerpoint/2010/main" val="370335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673217"/>
            <a:ext cx="10901471" cy="2413590"/>
          </a:xfrm>
          <a:noFill/>
        </p:spPr>
        <p:txBody>
          <a:bodyPr>
            <a:normAutofit fontScale="90000"/>
          </a:bodyPr>
          <a:lstStyle/>
          <a:p>
            <a:r>
              <a:rPr lang="nb-NO" dirty="0"/>
              <a:t>Sak 8</a:t>
            </a:r>
            <a:br>
              <a:rPr lang="nb-NO" dirty="0"/>
            </a:br>
            <a:r>
              <a:rPr lang="nb-NO" dirty="0"/>
              <a:t>Fatte vedtak om </a:t>
            </a:r>
            <a:r>
              <a:rPr lang="nb-NO" dirty="0" err="1"/>
              <a:t>kontigent</a:t>
            </a:r>
            <a:r>
              <a:rPr lang="nb-NO" dirty="0"/>
              <a:t> og avgifter</a:t>
            </a:r>
            <a:br>
              <a:rPr lang="nb-NO" dirty="0"/>
            </a:br>
            <a:endParaRPr lang="nb-NO" dirty="0"/>
          </a:p>
        </p:txBody>
      </p:sp>
      <p:grpSp>
        <p:nvGrpSpPr>
          <p:cNvPr id="5" name="Gruppe 4">
            <a:extLst>
              <a:ext uri="{FF2B5EF4-FFF2-40B4-BE49-F238E27FC236}">
                <a16:creationId xmlns:a16="http://schemas.microsoft.com/office/drawing/2014/main" id="{4EBAF507-0C72-DC47-9A38-036A4E92BB3C}"/>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73A15E5D-AF78-E045-AECD-F8319D0BC706}"/>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984BF1CB-F27E-5245-ADBD-C3B05727E274}"/>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11" name="Bilde 10">
            <a:extLst>
              <a:ext uri="{FF2B5EF4-FFF2-40B4-BE49-F238E27FC236}">
                <a16:creationId xmlns:a16="http://schemas.microsoft.com/office/drawing/2014/main" id="{75C33CB2-FB71-8A93-091F-6CA7173E952D}"/>
              </a:ext>
            </a:extLst>
          </p:cNvPr>
          <p:cNvPicPr>
            <a:picLocks noChangeAspect="1"/>
          </p:cNvPicPr>
          <p:nvPr/>
        </p:nvPicPr>
        <p:blipFill>
          <a:blip r:embed="rId4"/>
          <a:stretch>
            <a:fillRect/>
          </a:stretch>
        </p:blipFill>
        <p:spPr>
          <a:xfrm>
            <a:off x="960353" y="2356156"/>
            <a:ext cx="10058400" cy="4309389"/>
          </a:xfrm>
          <a:prstGeom prst="rect">
            <a:avLst/>
          </a:prstGeom>
        </p:spPr>
      </p:pic>
    </p:spTree>
    <p:extLst>
      <p:ext uri="{BB962C8B-B14F-4D97-AF65-F5344CB8AC3E}">
        <p14:creationId xmlns:p14="http://schemas.microsoft.com/office/powerpoint/2010/main" val="2523365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39"/>
            <a:ext cx="10901471" cy="2583711"/>
          </a:xfrm>
          <a:noFill/>
        </p:spPr>
        <p:txBody>
          <a:bodyPr>
            <a:normAutofit/>
          </a:bodyPr>
          <a:lstStyle/>
          <a:p>
            <a:r>
              <a:rPr lang="nb-NO" dirty="0"/>
              <a:t>Sak 9 </a:t>
            </a:r>
            <a:br>
              <a:rPr lang="nb-NO" dirty="0"/>
            </a:br>
            <a:r>
              <a:rPr lang="nb-NO" dirty="0"/>
              <a:t>Budsjett 2024</a:t>
            </a:r>
            <a:br>
              <a:rPr lang="nb-NO" dirty="0"/>
            </a:br>
            <a:endParaRPr lang="nb-NO" dirty="0"/>
          </a:p>
        </p:txBody>
      </p:sp>
      <p:sp>
        <p:nvSpPr>
          <p:cNvPr id="7" name="TekstSylinder 6">
            <a:extLst>
              <a:ext uri="{FF2B5EF4-FFF2-40B4-BE49-F238E27FC236}">
                <a16:creationId xmlns:a16="http://schemas.microsoft.com/office/drawing/2014/main" id="{54288ADB-032A-084A-9F1B-3FF684AEF3B8}"/>
              </a:ext>
            </a:extLst>
          </p:cNvPr>
          <p:cNvSpPr txBox="1"/>
          <p:nvPr/>
        </p:nvSpPr>
        <p:spPr>
          <a:xfrm>
            <a:off x="1020726" y="2488019"/>
            <a:ext cx="10313581" cy="2031325"/>
          </a:xfrm>
          <a:prstGeom prst="rect">
            <a:avLst/>
          </a:prstGeom>
          <a:noFill/>
        </p:spPr>
        <p:txBody>
          <a:bodyPr wrap="square" rtlCol="0">
            <a:spAutoFit/>
          </a:bodyPr>
          <a:lstStyle/>
          <a:p>
            <a:r>
              <a:rPr lang="nb-NO" b="1" dirty="0"/>
              <a:t>Budsjett 2024</a:t>
            </a:r>
          </a:p>
          <a:p>
            <a:r>
              <a:rPr lang="nb-NO" dirty="0"/>
              <a:t>Budsjettet for 2024 er satt opp ut fra en forutsetning om at arbeidet med å gjennomføre strategien videreføres. Budsjett er beregnet med overskudd på 268 000NOK.</a:t>
            </a:r>
          </a:p>
          <a:p>
            <a:endParaRPr lang="nb-NO" b="1" dirty="0"/>
          </a:p>
          <a:p>
            <a:r>
              <a:rPr lang="nb-NO" b="1" dirty="0"/>
              <a:t>Føringer.</a:t>
            </a:r>
            <a:endParaRPr lang="nb-NO" dirty="0"/>
          </a:p>
          <a:p>
            <a:pPr lvl="0"/>
            <a:r>
              <a:rPr lang="nb-NO" dirty="0"/>
              <a:t>Det er budsjettert med 200 000 kr for prosjektering av garderobeanlegg på Rødtangen (godkjent 2021)</a:t>
            </a:r>
          </a:p>
          <a:p>
            <a:pPr lvl="0"/>
            <a:endParaRPr lang="nb-NO" dirty="0"/>
          </a:p>
        </p:txBody>
      </p:sp>
      <p:grpSp>
        <p:nvGrpSpPr>
          <p:cNvPr id="5" name="Gruppe 4">
            <a:extLst>
              <a:ext uri="{FF2B5EF4-FFF2-40B4-BE49-F238E27FC236}">
                <a16:creationId xmlns:a16="http://schemas.microsoft.com/office/drawing/2014/main" id="{B026CA5C-379B-874F-A823-B1CB3F4A2EA4}"/>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8BB66E63-FDC6-5849-AF69-FA97D7F4C4E6}"/>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EE8F1DCB-CBF7-764E-81EB-63487C63E6E3}"/>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2740658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39"/>
            <a:ext cx="10901471" cy="2426817"/>
          </a:xfrm>
          <a:noFill/>
        </p:spPr>
        <p:txBody>
          <a:bodyPr>
            <a:normAutofit fontScale="90000"/>
          </a:bodyPr>
          <a:lstStyle/>
          <a:p>
            <a:r>
              <a:rPr lang="nb-NO" dirty="0"/>
              <a:t>Sak 9</a:t>
            </a:r>
            <a:br>
              <a:rPr lang="nb-NO" dirty="0"/>
            </a:br>
            <a:r>
              <a:rPr lang="nb-NO" dirty="0"/>
              <a:t>Budsjett 2024</a:t>
            </a:r>
            <a:br>
              <a:rPr lang="nb-NO" dirty="0"/>
            </a:br>
            <a:endParaRPr lang="nb-NO" dirty="0"/>
          </a:p>
        </p:txBody>
      </p:sp>
      <p:grpSp>
        <p:nvGrpSpPr>
          <p:cNvPr id="6" name="Gruppe 5">
            <a:extLst>
              <a:ext uri="{FF2B5EF4-FFF2-40B4-BE49-F238E27FC236}">
                <a16:creationId xmlns:a16="http://schemas.microsoft.com/office/drawing/2014/main" id="{C5667647-22B9-6446-9723-B68C7F78A668}"/>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D7AA71B0-7639-FC44-9E16-C0061C81EC53}"/>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8B02A635-4EF0-D249-AEA0-589D241163EF}"/>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11" name="Bilde 10">
            <a:extLst>
              <a:ext uri="{FF2B5EF4-FFF2-40B4-BE49-F238E27FC236}">
                <a16:creationId xmlns:a16="http://schemas.microsoft.com/office/drawing/2014/main" id="{63A44C88-7BFD-6AEF-91B2-80647197C61B}"/>
              </a:ext>
            </a:extLst>
          </p:cNvPr>
          <p:cNvPicPr>
            <a:picLocks noChangeAspect="1"/>
          </p:cNvPicPr>
          <p:nvPr/>
        </p:nvPicPr>
        <p:blipFill>
          <a:blip r:embed="rId4"/>
          <a:stretch>
            <a:fillRect/>
          </a:stretch>
        </p:blipFill>
        <p:spPr>
          <a:xfrm>
            <a:off x="1066800" y="1967107"/>
            <a:ext cx="10058400" cy="4905471"/>
          </a:xfrm>
          <a:prstGeom prst="rect">
            <a:avLst/>
          </a:prstGeom>
        </p:spPr>
      </p:pic>
    </p:spTree>
    <p:extLst>
      <p:ext uri="{BB962C8B-B14F-4D97-AF65-F5344CB8AC3E}">
        <p14:creationId xmlns:p14="http://schemas.microsoft.com/office/powerpoint/2010/main" val="2528472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19235"/>
            <a:ext cx="10901471" cy="2583711"/>
          </a:xfrm>
          <a:noFill/>
        </p:spPr>
        <p:txBody>
          <a:bodyPr>
            <a:normAutofit/>
          </a:bodyPr>
          <a:lstStyle/>
          <a:p>
            <a:r>
              <a:rPr lang="nb-NO" sz="4800" dirty="0"/>
              <a:t>Sak 9 </a:t>
            </a:r>
            <a:br>
              <a:rPr lang="nb-NO" sz="4800" dirty="0"/>
            </a:br>
            <a:r>
              <a:rPr lang="nb-NO" sz="4800" dirty="0"/>
              <a:t>Budsjett 2024</a:t>
            </a:r>
            <a:br>
              <a:rPr lang="nb-NO" sz="4800" dirty="0"/>
            </a:br>
            <a:endParaRPr lang="nb-NO" sz="4800" dirty="0"/>
          </a:p>
        </p:txBody>
      </p:sp>
      <p:grpSp>
        <p:nvGrpSpPr>
          <p:cNvPr id="6" name="Gruppe 5">
            <a:extLst>
              <a:ext uri="{FF2B5EF4-FFF2-40B4-BE49-F238E27FC236}">
                <a16:creationId xmlns:a16="http://schemas.microsoft.com/office/drawing/2014/main" id="{80FBCF75-C13E-E54F-B9AA-D8BB303EBA99}"/>
              </a:ext>
            </a:extLst>
          </p:cNvPr>
          <p:cNvGrpSpPr/>
          <p:nvPr/>
        </p:nvGrpSpPr>
        <p:grpSpPr>
          <a:xfrm>
            <a:off x="9121695" y="485760"/>
            <a:ext cx="3636647" cy="1178234"/>
            <a:chOff x="1073519" y="574908"/>
            <a:chExt cx="9545444" cy="2744377"/>
          </a:xfrm>
        </p:grpSpPr>
        <p:pic>
          <p:nvPicPr>
            <p:cNvPr id="7" name="Bilde 6">
              <a:extLst>
                <a:ext uri="{FF2B5EF4-FFF2-40B4-BE49-F238E27FC236}">
                  <a16:creationId xmlns:a16="http://schemas.microsoft.com/office/drawing/2014/main" id="{A26F397E-BAB3-1347-BC12-BC3BA4AF0064}"/>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F8CBEFC6-76B3-6F49-A172-E4BB88402848}"/>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9" name="Bilde 8">
            <a:extLst>
              <a:ext uri="{FF2B5EF4-FFF2-40B4-BE49-F238E27FC236}">
                <a16:creationId xmlns:a16="http://schemas.microsoft.com/office/drawing/2014/main" id="{EE634CFC-E988-7123-6720-4B4ED14E6822}"/>
              </a:ext>
            </a:extLst>
          </p:cNvPr>
          <p:cNvPicPr>
            <a:picLocks noChangeAspect="1"/>
          </p:cNvPicPr>
          <p:nvPr/>
        </p:nvPicPr>
        <p:blipFill>
          <a:blip r:embed="rId3"/>
          <a:stretch>
            <a:fillRect/>
          </a:stretch>
        </p:blipFill>
        <p:spPr>
          <a:xfrm>
            <a:off x="1066800" y="1471082"/>
            <a:ext cx="10058400" cy="5078739"/>
          </a:xfrm>
          <a:prstGeom prst="rect">
            <a:avLst/>
          </a:prstGeom>
        </p:spPr>
      </p:pic>
    </p:spTree>
    <p:extLst>
      <p:ext uri="{BB962C8B-B14F-4D97-AF65-F5344CB8AC3E}">
        <p14:creationId xmlns:p14="http://schemas.microsoft.com/office/powerpoint/2010/main" val="2239214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19235"/>
            <a:ext cx="10901471" cy="2583711"/>
          </a:xfrm>
          <a:noFill/>
        </p:spPr>
        <p:txBody>
          <a:bodyPr>
            <a:normAutofit/>
          </a:bodyPr>
          <a:lstStyle/>
          <a:p>
            <a:r>
              <a:rPr lang="nb-NO" sz="4800" dirty="0"/>
              <a:t>Sak 9 </a:t>
            </a:r>
            <a:br>
              <a:rPr lang="nb-NO" sz="4800" dirty="0"/>
            </a:br>
            <a:r>
              <a:rPr lang="nb-NO" sz="4800" dirty="0"/>
              <a:t>Budsjett 2024</a:t>
            </a:r>
            <a:br>
              <a:rPr lang="nb-NO" sz="4800" dirty="0"/>
            </a:br>
            <a:endParaRPr lang="nb-NO" sz="4800" dirty="0"/>
          </a:p>
        </p:txBody>
      </p:sp>
      <p:grpSp>
        <p:nvGrpSpPr>
          <p:cNvPr id="6" name="Gruppe 5">
            <a:extLst>
              <a:ext uri="{FF2B5EF4-FFF2-40B4-BE49-F238E27FC236}">
                <a16:creationId xmlns:a16="http://schemas.microsoft.com/office/drawing/2014/main" id="{80FBCF75-C13E-E54F-B9AA-D8BB303EBA99}"/>
              </a:ext>
            </a:extLst>
          </p:cNvPr>
          <p:cNvGrpSpPr/>
          <p:nvPr/>
        </p:nvGrpSpPr>
        <p:grpSpPr>
          <a:xfrm>
            <a:off x="9121695" y="485760"/>
            <a:ext cx="3636647" cy="1178234"/>
            <a:chOff x="1073519" y="574908"/>
            <a:chExt cx="9545444" cy="2744377"/>
          </a:xfrm>
        </p:grpSpPr>
        <p:pic>
          <p:nvPicPr>
            <p:cNvPr id="7" name="Bilde 6">
              <a:extLst>
                <a:ext uri="{FF2B5EF4-FFF2-40B4-BE49-F238E27FC236}">
                  <a16:creationId xmlns:a16="http://schemas.microsoft.com/office/drawing/2014/main" id="{A26F397E-BAB3-1347-BC12-BC3BA4AF0064}"/>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F8CBEFC6-76B3-6F49-A172-E4BB88402848}"/>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graphicFrame>
        <p:nvGraphicFramePr>
          <p:cNvPr id="5" name="Tabell 4">
            <a:extLst>
              <a:ext uri="{FF2B5EF4-FFF2-40B4-BE49-F238E27FC236}">
                <a16:creationId xmlns:a16="http://schemas.microsoft.com/office/drawing/2014/main" id="{7248F681-1BDD-8A54-0290-FD17884A7875}"/>
              </a:ext>
            </a:extLst>
          </p:cNvPr>
          <p:cNvGraphicFramePr/>
          <p:nvPr>
            <p:extLst>
              <p:ext uri="{D42A27DB-BD31-4B8C-83A1-F6EECF244321}">
                <p14:modId xmlns:p14="http://schemas.microsoft.com/office/powerpoint/2010/main" val="3183557824"/>
              </p:ext>
            </p:extLst>
          </p:nvPr>
        </p:nvGraphicFramePr>
        <p:xfrm>
          <a:off x="1428750" y="3026092"/>
          <a:ext cx="7670800" cy="805815"/>
        </p:xfrm>
        <a:graphic>
          <a:graphicData uri="http://schemas.openxmlformats.org/drawingml/2006/table">
            <a:tbl>
              <a:tblPr>
                <a:tableStyleId>{5C22544A-7EE6-4342-B048-85BDC9FD1C3A}</a:tableStyleId>
              </a:tblPr>
              <a:tblGrid>
                <a:gridCol w="4126696">
                  <a:extLst>
                    <a:ext uri="{9D8B030D-6E8A-4147-A177-3AD203B41FA5}">
                      <a16:colId xmlns:a16="http://schemas.microsoft.com/office/drawing/2014/main" val="2349574270"/>
                    </a:ext>
                  </a:extLst>
                </a:gridCol>
                <a:gridCol w="1149002">
                  <a:extLst>
                    <a:ext uri="{9D8B030D-6E8A-4147-A177-3AD203B41FA5}">
                      <a16:colId xmlns:a16="http://schemas.microsoft.com/office/drawing/2014/main" val="925554586"/>
                    </a:ext>
                  </a:extLst>
                </a:gridCol>
                <a:gridCol w="1149002">
                  <a:extLst>
                    <a:ext uri="{9D8B030D-6E8A-4147-A177-3AD203B41FA5}">
                      <a16:colId xmlns:a16="http://schemas.microsoft.com/office/drawing/2014/main" val="4150324418"/>
                    </a:ext>
                  </a:extLst>
                </a:gridCol>
                <a:gridCol w="1246100">
                  <a:extLst>
                    <a:ext uri="{9D8B030D-6E8A-4147-A177-3AD203B41FA5}">
                      <a16:colId xmlns:a16="http://schemas.microsoft.com/office/drawing/2014/main" val="3650989772"/>
                    </a:ext>
                  </a:extLst>
                </a:gridCol>
              </a:tblGrid>
              <a:tr h="323850">
                <a:tc gridSpan="4">
                  <a:txBody>
                    <a:bodyPr/>
                    <a:lstStyle/>
                    <a:p>
                      <a:pPr algn="l" fontAlgn="b"/>
                      <a:r>
                        <a:rPr lang="nb-NO" sz="2000" u="none" strike="noStrike">
                          <a:effectLst/>
                        </a:rPr>
                        <a:t>Årsresultat</a:t>
                      </a:r>
                      <a:endParaRPr lang="nb-NO" sz="2000" b="1" i="0" u="none" strike="noStrike">
                        <a:solidFill>
                          <a:srgbClr val="000000"/>
                        </a:solidFill>
                        <a:effectLst/>
                        <a:latin typeface="Calibri" panose="020F0502020204030204" pitchFamily="34" charset="0"/>
                      </a:endParaRPr>
                    </a:p>
                  </a:txBody>
                  <a:tcPr marL="9525" marR="9525" marT="9525" anchor="b"/>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265108684"/>
                  </a:ext>
                </a:extLst>
              </a:tr>
              <a:tr h="190500">
                <a:tc>
                  <a:txBody>
                    <a:bodyPr/>
                    <a:lstStyle/>
                    <a:p>
                      <a:pPr algn="l" fontAlgn="b"/>
                      <a:r>
                        <a:rPr lang="nb-NO" sz="1100" u="none" strike="noStrike">
                          <a:effectLst/>
                        </a:rPr>
                        <a:t>Konto</a:t>
                      </a:r>
                      <a:endParaRPr lang="nb-NO" sz="1100" b="1" i="0" u="none" strike="noStrike">
                        <a:solidFill>
                          <a:srgbClr val="FFFFFF"/>
                        </a:solidFill>
                        <a:effectLst/>
                        <a:latin typeface="Calibri" panose="020F0502020204030204" pitchFamily="34" charset="0"/>
                      </a:endParaRPr>
                    </a:p>
                  </a:txBody>
                  <a:tcPr marL="9525" marR="9525" marT="9525" anchor="b"/>
                </a:tc>
                <a:tc>
                  <a:txBody>
                    <a:bodyPr/>
                    <a:lstStyle/>
                    <a:p>
                      <a:pPr algn="l" fontAlgn="b"/>
                      <a:endParaRPr lang="nb-NO" sz="1100" b="1" i="0" u="none" strike="noStrike">
                        <a:solidFill>
                          <a:srgbClr val="FFFFFF"/>
                        </a:solidFill>
                        <a:effectLst/>
                        <a:latin typeface="Calibri" panose="020F0502020204030204" pitchFamily="34" charset="0"/>
                      </a:endParaRPr>
                    </a:p>
                  </a:txBody>
                  <a:tcPr marL="9525" marR="9525" marT="9525" anchor="b"/>
                </a:tc>
                <a:tc>
                  <a:txBody>
                    <a:bodyPr/>
                    <a:lstStyle/>
                    <a:p>
                      <a:pPr algn="r" fontAlgn="b"/>
                      <a:r>
                        <a:rPr lang="nb-NO" sz="1100" u="none" strike="noStrike">
                          <a:effectLst/>
                        </a:rPr>
                        <a:t>2023</a:t>
                      </a:r>
                      <a:endParaRPr lang="nb-NO" sz="1100" b="1" i="0" u="none" strike="noStrike">
                        <a:solidFill>
                          <a:srgbClr val="FFFFFF"/>
                        </a:solidFill>
                        <a:effectLst/>
                        <a:latin typeface="Calibri" panose="020F0502020204030204" pitchFamily="34" charset="0"/>
                      </a:endParaRPr>
                    </a:p>
                  </a:txBody>
                  <a:tcPr marL="9525" marR="9525" marT="9525" anchor="b"/>
                </a:tc>
                <a:tc>
                  <a:txBody>
                    <a:bodyPr/>
                    <a:lstStyle/>
                    <a:p>
                      <a:pPr algn="l" fontAlgn="b"/>
                      <a:r>
                        <a:rPr lang="nb-NO" sz="1100" u="none" strike="noStrike">
                          <a:effectLst/>
                        </a:rPr>
                        <a:t>Budsjett 2024</a:t>
                      </a:r>
                      <a:endParaRPr lang="nb-NO" sz="1100" b="1" i="0" u="none" strike="noStrike">
                        <a:solidFill>
                          <a:srgbClr val="FFFFFF"/>
                        </a:solidFill>
                        <a:effectLst/>
                        <a:latin typeface="Calibri" panose="020F0502020204030204" pitchFamily="34" charset="0"/>
                      </a:endParaRPr>
                    </a:p>
                  </a:txBody>
                  <a:tcPr marL="9525" marR="9525" marT="9525" anchor="b"/>
                </a:tc>
                <a:extLst>
                  <a:ext uri="{0D108BD9-81ED-4DB2-BD59-A6C34878D82A}">
                    <a16:rowId xmlns:a16="http://schemas.microsoft.com/office/drawing/2014/main" val="3868709390"/>
                  </a:ext>
                </a:extLst>
              </a:tr>
              <a:tr h="190500">
                <a:tc>
                  <a:txBody>
                    <a:bodyPr/>
                    <a:lstStyle/>
                    <a:p>
                      <a:pPr algn="l" fontAlgn="b"/>
                      <a:r>
                        <a:rPr lang="nb-NO" sz="1100" u="none" strike="noStrike">
                          <a:effectLst/>
                        </a:rPr>
                        <a:t>Årets overskudd</a:t>
                      </a:r>
                      <a:endParaRPr lang="nb-NO" sz="1100" b="0" i="0" u="none" strike="noStrike">
                        <a:solidFill>
                          <a:srgbClr val="000000"/>
                        </a:solidFill>
                        <a:effectLst/>
                        <a:latin typeface="Calibri" panose="020F0502020204030204" pitchFamily="34" charset="0"/>
                      </a:endParaRPr>
                    </a:p>
                  </a:txBody>
                  <a:tcPr marL="9525" marR="9525" marT="9525" anchor="b"/>
                </a:tc>
                <a:tc>
                  <a:txBody>
                    <a:bodyPr/>
                    <a:lstStyle/>
                    <a:p>
                      <a:pPr algn="l" fontAlgn="b"/>
                      <a:endParaRPr lang="nb-NO" sz="1100" b="0"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nb-NO" sz="1100" u="none" strike="noStrike">
                          <a:effectLst/>
                        </a:rPr>
                        <a:t>41 539,10</a:t>
                      </a:r>
                      <a:endParaRPr lang="nb-NO" sz="1100" b="0" i="0" u="none" strike="noStrike">
                        <a:solidFill>
                          <a:srgbClr val="000000"/>
                        </a:solidFill>
                        <a:effectLst/>
                        <a:latin typeface="Calibri" panose="020F0502020204030204" pitchFamily="34" charset="0"/>
                      </a:endParaRPr>
                    </a:p>
                  </a:txBody>
                  <a:tcPr marL="9525" marR="9525" marT="9525" anchor="b"/>
                </a:tc>
                <a:tc>
                  <a:txBody>
                    <a:bodyPr/>
                    <a:lstStyle/>
                    <a:p>
                      <a:pPr algn="r" fontAlgn="b"/>
                      <a:r>
                        <a:rPr lang="nb-NO" sz="1100" u="none" strike="noStrike" dirty="0">
                          <a:effectLst/>
                        </a:rPr>
                        <a:t>268 000,00</a:t>
                      </a:r>
                      <a:endParaRPr lang="nb-NO"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76189114"/>
                  </a:ext>
                </a:extLst>
              </a:tr>
            </a:tbl>
          </a:graphicData>
        </a:graphic>
      </p:graphicFrame>
    </p:spTree>
    <p:extLst>
      <p:ext uri="{BB962C8B-B14F-4D97-AF65-F5344CB8AC3E}">
        <p14:creationId xmlns:p14="http://schemas.microsoft.com/office/powerpoint/2010/main" val="3595823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627402"/>
            <a:ext cx="10901471" cy="1350712"/>
          </a:xfrm>
          <a:noFill/>
        </p:spPr>
        <p:txBody>
          <a:bodyPr>
            <a:normAutofit fontScale="90000"/>
          </a:bodyPr>
          <a:lstStyle/>
          <a:p>
            <a:r>
              <a:rPr lang="nb-NO" dirty="0"/>
              <a:t>Sak 10</a:t>
            </a:r>
            <a:br>
              <a:rPr lang="nb-NO" dirty="0"/>
            </a:br>
            <a:r>
              <a:rPr lang="nb-NO" dirty="0"/>
              <a:t>Kontrollutvalgets beretning 2023</a:t>
            </a:r>
            <a:br>
              <a:rPr lang="nb-NO" dirty="0"/>
            </a:br>
            <a:endParaRPr lang="nb-NO" dirty="0"/>
          </a:p>
        </p:txBody>
      </p:sp>
      <p:grpSp>
        <p:nvGrpSpPr>
          <p:cNvPr id="5" name="Gruppe 4">
            <a:extLst>
              <a:ext uri="{FF2B5EF4-FFF2-40B4-BE49-F238E27FC236}">
                <a16:creationId xmlns:a16="http://schemas.microsoft.com/office/drawing/2014/main" id="{D15A1F8B-6E92-5548-882B-9ED2C95B6834}"/>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A493C6C2-BA05-D343-BA8B-BB844F78065D}"/>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61F16FA4-B8C0-DC43-89E2-E6F46D6A4B76}"/>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
        <p:nvSpPr>
          <p:cNvPr id="4" name="TekstSylinder 3">
            <a:extLst>
              <a:ext uri="{FF2B5EF4-FFF2-40B4-BE49-F238E27FC236}">
                <a16:creationId xmlns:a16="http://schemas.microsoft.com/office/drawing/2014/main" id="{97B39306-227F-B835-CD32-2C4E93CD1499}"/>
              </a:ext>
            </a:extLst>
          </p:cNvPr>
          <p:cNvSpPr txBox="1"/>
          <p:nvPr/>
        </p:nvSpPr>
        <p:spPr>
          <a:xfrm>
            <a:off x="885864" y="2302758"/>
            <a:ext cx="10794999" cy="3970318"/>
          </a:xfrm>
          <a:prstGeom prst="rect">
            <a:avLst/>
          </a:prstGeom>
          <a:noFill/>
        </p:spPr>
        <p:txBody>
          <a:bodyPr wrap="square">
            <a:spAutoFit/>
          </a:bodyPr>
          <a:lstStyle/>
          <a:p>
            <a:r>
              <a:rPr lang="nb-NO" sz="1200" dirty="0"/>
              <a:t>Kontrollutvalgets beretning for 2023I henhold til NIFs lov § 2-12 avgir herved Kontrollutvalget i Drammens Seilforening sin beretning. Uttalelse om årsregnskapet og idrettslagets anliggender for øvrig:Kontrollutvalget skal påse at organisasjonsleddets virksomhet drives i samsvar med organisasjonsleddets og overordnet organisasjonsledds regelverk og vedtak, og ha </a:t>
            </a:r>
            <a:r>
              <a:rPr lang="nb-NO" sz="1200" dirty="0" err="1"/>
              <a:t>etsærlig</a:t>
            </a:r>
            <a:r>
              <a:rPr lang="nb-NO" sz="1200" dirty="0"/>
              <a:t> fokus på at organisasjonsleddet har forsvarlig forvaltning og økonomistyring, at dets midler benyttes i samsvar med lover, vedtak, bevilgninger og økonomiske rammer.Kontrollutvalget skal forelegges alle forslag til vedtak som skal behandles på årsmøte/ting, og avgi en uttalelse til de saker som ligger innenfor sitt arbeidsområde.Kontrollutvalget skal føre protokoll over sine møter, avgi en beretning til årsmøte/ting og foreta regnskapsrevisjon.</a:t>
            </a:r>
          </a:p>
          <a:p>
            <a:endParaRPr lang="nb-NO" sz="1200" dirty="0"/>
          </a:p>
          <a:p>
            <a:r>
              <a:rPr lang="nb-NO" sz="1200" dirty="0"/>
              <a:t>Vi har utført følgende handlinger:Vi har gjennomgått «referat» fra årsmøtet avholdt 8. mars 2023, referater fra avholdte styremøter i 2023, samt andre dokumenter utvalget har funnet det nødvendig å gjennomgå. Kontrollkomiteen har bedt styret om en kortfattet redegjørelse som synliggjør at det har forvaltet foreningens økonomiske midler i samsvar med årsmøtevedtak, samt hvordan overordnet aktivitets strategi er fulgt opp. Dersom det er forhold som styret har behandlet og vedtatt gjennom året som har vesentlig betydning for foreningen, så er det bedt om at redegjørelsen skulle synliggjøre dette.Videre har vi bedt om å få oversendt driftsregnskap og balanse for 2023.</a:t>
            </a:r>
          </a:p>
          <a:p>
            <a:r>
              <a:rPr lang="nb-NO" sz="1200" dirty="0"/>
              <a:t>Kontrollutvalget har mottatt ovenstående, og har gjennomgått dette sammen med </a:t>
            </a:r>
            <a:r>
              <a:rPr lang="nb-NO" sz="1200" dirty="0" err="1"/>
              <a:t>styretsårsberetning</a:t>
            </a:r>
            <a:r>
              <a:rPr lang="nb-NO" sz="1200" dirty="0"/>
              <a:t>.</a:t>
            </a:r>
          </a:p>
          <a:p>
            <a:r>
              <a:rPr lang="nb-NO" sz="1200" dirty="0"/>
              <a:t>Kontrollutvalgets sjekkliste følger vedlagt.</a:t>
            </a:r>
          </a:p>
          <a:p>
            <a:endParaRPr lang="nb-NO" sz="1200" dirty="0"/>
          </a:p>
          <a:p>
            <a:r>
              <a:rPr lang="nb-NO" sz="1200" dirty="0"/>
              <a:t>Regnskapet viser et overskudd på kr 187.782,47.Dette avviker fra budsjettert overskudd på kr. 251.250,-, noe som skyldes for optimistiskesponsorinntekter.Sum </a:t>
            </a:r>
            <a:r>
              <a:rPr lang="nb-NO" sz="1200" dirty="0" err="1"/>
              <a:t>eiendeler</a:t>
            </a:r>
            <a:r>
              <a:rPr lang="nb-NO" sz="1200" dirty="0"/>
              <a:t> i </a:t>
            </a:r>
            <a:r>
              <a:rPr lang="nb-NO" sz="1200" dirty="0" err="1"/>
              <a:t>hht</a:t>
            </a:r>
            <a:r>
              <a:rPr lang="nb-NO" sz="1200" dirty="0"/>
              <a:t>. regnskapets balanse er kr. 5.370.062,99, der kr. 1.263.890,21 er gjeld og kr. 4.106.172,78 er egenkapital. Gjeldsposten består i hovedsak av innskudd på kr. 1.208.220,- fra medlemmer til </a:t>
            </a:r>
            <a:r>
              <a:rPr lang="nb-NO" sz="1200" dirty="0" err="1"/>
              <a:t>havneplasser</a:t>
            </a:r>
            <a:r>
              <a:rPr lang="nb-NO" sz="1200" dirty="0"/>
              <a:t> på </a:t>
            </a:r>
            <a:r>
              <a:rPr lang="nb-NO" sz="1200" dirty="0" err="1"/>
              <a:t>Solumstrand</a:t>
            </a:r>
            <a:r>
              <a:rPr lang="nb-NO" sz="1200" dirty="0"/>
              <a:t>. Ved årsavslutning 2023 er foreningens bank beholdning oppgitt til kr. 2.296.259,-Basert på det materialet vi har mottatt har kontrollutvalget ingen merknader til forvaltningen av idrettslaget ut det som styret anfører av egne bemerkninger.</a:t>
            </a:r>
          </a:p>
          <a:p>
            <a:endParaRPr lang="nb-NO" sz="1200" dirty="0"/>
          </a:p>
          <a:p>
            <a:r>
              <a:rPr lang="nb-NO" sz="1200" dirty="0"/>
              <a:t>Kontrollutvalget anbefaler derfor at styrets beretning og foreningens årsregnskap for2023 godkjennes av årsmøtet.</a:t>
            </a:r>
          </a:p>
          <a:p>
            <a:r>
              <a:rPr lang="nb-NO" sz="1200" dirty="0"/>
              <a:t>Drammen, 11.03.2024Carl Erik Utengen </a:t>
            </a:r>
          </a:p>
        </p:txBody>
      </p:sp>
    </p:spTree>
    <p:extLst>
      <p:ext uri="{BB962C8B-B14F-4D97-AF65-F5344CB8AC3E}">
        <p14:creationId xmlns:p14="http://schemas.microsoft.com/office/powerpoint/2010/main" val="2237090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40"/>
            <a:ext cx="10901471" cy="1350712"/>
          </a:xfrm>
          <a:noFill/>
        </p:spPr>
        <p:txBody>
          <a:bodyPr>
            <a:normAutofit fontScale="90000"/>
          </a:bodyPr>
          <a:lstStyle/>
          <a:p>
            <a:r>
              <a:rPr lang="nb-NO" dirty="0"/>
              <a:t>Sak 11</a:t>
            </a:r>
            <a:br>
              <a:rPr lang="nb-NO" dirty="0"/>
            </a:br>
            <a:r>
              <a:rPr lang="nb-NO" dirty="0"/>
              <a:t>Valg Styre</a:t>
            </a:r>
          </a:p>
        </p:txBody>
      </p:sp>
      <p:grpSp>
        <p:nvGrpSpPr>
          <p:cNvPr id="6" name="Gruppe 5">
            <a:extLst>
              <a:ext uri="{FF2B5EF4-FFF2-40B4-BE49-F238E27FC236}">
                <a16:creationId xmlns:a16="http://schemas.microsoft.com/office/drawing/2014/main" id="{9BCD7B26-EEF2-E44A-B61B-7E820811144D}"/>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D25943F6-FE73-224E-9291-23682F86D344}"/>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AE4C176C-2EF9-3A45-915D-DE6FFFCC6A6C}"/>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graphicFrame>
        <p:nvGraphicFramePr>
          <p:cNvPr id="5" name="Tabell 4">
            <a:extLst>
              <a:ext uri="{FF2B5EF4-FFF2-40B4-BE49-F238E27FC236}">
                <a16:creationId xmlns:a16="http://schemas.microsoft.com/office/drawing/2014/main" id="{F26D5AB4-D451-6290-693F-998A575D35DA}"/>
              </a:ext>
            </a:extLst>
          </p:cNvPr>
          <p:cNvGraphicFramePr/>
          <p:nvPr>
            <p:extLst>
              <p:ext uri="{D42A27DB-BD31-4B8C-83A1-F6EECF244321}">
                <p14:modId xmlns:p14="http://schemas.microsoft.com/office/powerpoint/2010/main" val="3927902654"/>
              </p:ext>
            </p:extLst>
          </p:nvPr>
        </p:nvGraphicFramePr>
        <p:xfrm>
          <a:off x="3175000" y="2687320"/>
          <a:ext cx="4890855" cy="2233932"/>
        </p:xfrm>
        <a:graphic>
          <a:graphicData uri="http://schemas.openxmlformats.org/drawingml/2006/table">
            <a:tbl>
              <a:tblPr firstRow="1" bandRow="1">
                <a:tableStyleId>{5C22544A-7EE6-4342-B048-85BDC9FD1C3A}</a:tableStyleId>
              </a:tblPr>
              <a:tblGrid>
                <a:gridCol w="1978265">
                  <a:extLst>
                    <a:ext uri="{9D8B030D-6E8A-4147-A177-3AD203B41FA5}">
                      <a16:colId xmlns:a16="http://schemas.microsoft.com/office/drawing/2014/main" val="3502375053"/>
                    </a:ext>
                  </a:extLst>
                </a:gridCol>
                <a:gridCol w="2912590">
                  <a:extLst>
                    <a:ext uri="{9D8B030D-6E8A-4147-A177-3AD203B41FA5}">
                      <a16:colId xmlns:a16="http://schemas.microsoft.com/office/drawing/2014/main" val="869308961"/>
                    </a:ext>
                  </a:extLst>
                </a:gridCol>
              </a:tblGrid>
              <a:tr h="558483">
                <a:tc>
                  <a:txBody>
                    <a:bodyPr/>
                    <a:lstStyle/>
                    <a:p>
                      <a:r>
                        <a:rPr lang="nb-NO" dirty="0"/>
                        <a:t>Leder</a:t>
                      </a:r>
                    </a:p>
                  </a:txBody>
                  <a:tcPr/>
                </a:tc>
                <a:tc>
                  <a:txBody>
                    <a:bodyPr/>
                    <a:lstStyle/>
                    <a:p>
                      <a:r>
                        <a:rPr lang="nb-NO" dirty="0"/>
                        <a:t>Torbjørn Almeland </a:t>
                      </a:r>
                    </a:p>
                  </a:txBody>
                  <a:tcPr/>
                </a:tc>
                <a:extLst>
                  <a:ext uri="{0D108BD9-81ED-4DB2-BD59-A6C34878D82A}">
                    <a16:rowId xmlns:a16="http://schemas.microsoft.com/office/drawing/2014/main" val="2926462437"/>
                  </a:ext>
                </a:extLst>
              </a:tr>
              <a:tr h="558483">
                <a:tc>
                  <a:txBody>
                    <a:bodyPr/>
                    <a:lstStyle/>
                    <a:p>
                      <a:r>
                        <a:rPr lang="nb-NO" dirty="0"/>
                        <a:t>Nestleder</a:t>
                      </a:r>
                    </a:p>
                  </a:txBody>
                  <a:tcPr/>
                </a:tc>
                <a:tc>
                  <a:txBody>
                    <a:bodyPr/>
                    <a:lstStyle/>
                    <a:p>
                      <a:r>
                        <a:rPr lang="nb-NO" dirty="0"/>
                        <a:t>Raymond Dalen </a:t>
                      </a:r>
                    </a:p>
                  </a:txBody>
                  <a:tcPr/>
                </a:tc>
                <a:extLst>
                  <a:ext uri="{0D108BD9-81ED-4DB2-BD59-A6C34878D82A}">
                    <a16:rowId xmlns:a16="http://schemas.microsoft.com/office/drawing/2014/main" val="1274907320"/>
                  </a:ext>
                </a:extLst>
              </a:tr>
              <a:tr h="558483">
                <a:tc>
                  <a:txBody>
                    <a:bodyPr/>
                    <a:lstStyle/>
                    <a:p>
                      <a:r>
                        <a:rPr lang="nb-NO" dirty="0"/>
                        <a:t>Økonomi</a:t>
                      </a:r>
                    </a:p>
                  </a:txBody>
                  <a:tcPr/>
                </a:tc>
                <a:tc>
                  <a:txBody>
                    <a:bodyPr/>
                    <a:lstStyle/>
                    <a:p>
                      <a:endParaRPr lang="nb-NO" dirty="0"/>
                    </a:p>
                  </a:txBody>
                  <a:tcPr/>
                </a:tc>
                <a:extLst>
                  <a:ext uri="{0D108BD9-81ED-4DB2-BD59-A6C34878D82A}">
                    <a16:rowId xmlns:a16="http://schemas.microsoft.com/office/drawing/2014/main" val="115629312"/>
                  </a:ext>
                </a:extLst>
              </a:tr>
              <a:tr h="558483">
                <a:tc>
                  <a:txBody>
                    <a:bodyPr/>
                    <a:lstStyle/>
                    <a:p>
                      <a:r>
                        <a:rPr lang="nb-NO" dirty="0"/>
                        <a:t>Styremedlem</a:t>
                      </a:r>
                    </a:p>
                  </a:txBody>
                  <a:tcPr/>
                </a:tc>
                <a:tc>
                  <a:txBody>
                    <a:bodyPr/>
                    <a:lstStyle/>
                    <a:p>
                      <a:r>
                        <a:rPr lang="nb-NO" dirty="0"/>
                        <a:t>Ole Johan Kvan</a:t>
                      </a:r>
                    </a:p>
                  </a:txBody>
                  <a:tcPr/>
                </a:tc>
                <a:extLst>
                  <a:ext uri="{0D108BD9-81ED-4DB2-BD59-A6C34878D82A}">
                    <a16:rowId xmlns:a16="http://schemas.microsoft.com/office/drawing/2014/main" val="1144085453"/>
                  </a:ext>
                </a:extLst>
              </a:tr>
            </a:tbl>
          </a:graphicData>
        </a:graphic>
      </p:graphicFrame>
    </p:spTree>
    <p:extLst>
      <p:ext uri="{BB962C8B-B14F-4D97-AF65-F5344CB8AC3E}">
        <p14:creationId xmlns:p14="http://schemas.microsoft.com/office/powerpoint/2010/main" val="413293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252397"/>
            <a:ext cx="10901471" cy="1350712"/>
          </a:xfrm>
          <a:noFill/>
        </p:spPr>
        <p:txBody>
          <a:bodyPr>
            <a:normAutofit fontScale="90000"/>
          </a:bodyPr>
          <a:lstStyle/>
          <a:p>
            <a:r>
              <a:rPr lang="nb-NO" dirty="0"/>
              <a:t>Vedlagte dokumenter</a:t>
            </a:r>
            <a:br>
              <a:rPr lang="nb-NO" dirty="0"/>
            </a:br>
            <a:endParaRPr lang="nb-NO" dirty="0"/>
          </a:p>
        </p:txBody>
      </p:sp>
      <p:sp>
        <p:nvSpPr>
          <p:cNvPr id="6" name="Undertittel 5">
            <a:extLst>
              <a:ext uri="{FF2B5EF4-FFF2-40B4-BE49-F238E27FC236}">
                <a16:creationId xmlns:a16="http://schemas.microsoft.com/office/drawing/2014/main" id="{02256048-4A38-7B42-820E-E3880F69F2B8}"/>
              </a:ext>
            </a:extLst>
          </p:cNvPr>
          <p:cNvSpPr>
            <a:spLocks noGrp="1"/>
          </p:cNvSpPr>
          <p:nvPr>
            <p:ph type="subTitle" idx="1"/>
          </p:nvPr>
        </p:nvSpPr>
        <p:spPr>
          <a:xfrm>
            <a:off x="5556430" y="7194433"/>
            <a:ext cx="8170605" cy="5006427"/>
          </a:xfrm>
        </p:spPr>
        <p:txBody>
          <a:bodyPr>
            <a:normAutofit/>
          </a:bodyPr>
          <a:lstStyle/>
          <a:p>
            <a:endParaRPr lang="nb-NO" dirty="0"/>
          </a:p>
          <a:p>
            <a:br>
              <a:rPr lang="nb-NO" sz="3700" dirty="0"/>
            </a:br>
            <a:endParaRPr lang="nb-NO" sz="3700" dirty="0"/>
          </a:p>
        </p:txBody>
      </p:sp>
      <p:sp>
        <p:nvSpPr>
          <p:cNvPr id="42" name="Rektangel 41">
            <a:extLst>
              <a:ext uri="{FF2B5EF4-FFF2-40B4-BE49-F238E27FC236}">
                <a16:creationId xmlns:a16="http://schemas.microsoft.com/office/drawing/2014/main" id="{72543369-B63D-314C-93CF-71C22112D74A}"/>
              </a:ext>
            </a:extLst>
          </p:cNvPr>
          <p:cNvSpPr/>
          <p:nvPr/>
        </p:nvSpPr>
        <p:spPr>
          <a:xfrm>
            <a:off x="1173246" y="1520988"/>
            <a:ext cx="5122605" cy="3970318"/>
          </a:xfrm>
          <a:prstGeom prst="rect">
            <a:avLst/>
          </a:prstGeom>
        </p:spPr>
        <p:txBody>
          <a:bodyPr wrap="square">
            <a:spAutoFit/>
          </a:bodyPr>
          <a:lstStyle/>
          <a:p>
            <a:r>
              <a:rPr lang="nb-NO" b="1" dirty="0"/>
              <a:t>PDF dokumenter årsmøte 2024</a:t>
            </a:r>
          </a:p>
          <a:p>
            <a:r>
              <a:rPr lang="nb-NO" dirty="0"/>
              <a:t>Årsmøte </a:t>
            </a:r>
            <a:r>
              <a:rPr lang="nb-NO" dirty="0" err="1"/>
              <a:t>2024.potx</a:t>
            </a:r>
            <a:endParaRPr lang="nb-NO" dirty="0"/>
          </a:p>
          <a:p>
            <a:r>
              <a:rPr lang="nb-NO" dirty="0"/>
              <a:t>Årsmeldinger</a:t>
            </a:r>
          </a:p>
          <a:p>
            <a:r>
              <a:rPr lang="nb-NO" dirty="0"/>
              <a:t>4_0   Årsberetning</a:t>
            </a:r>
          </a:p>
          <a:p>
            <a:r>
              <a:rPr lang="nb-NO" dirty="0"/>
              <a:t>4_1 </a:t>
            </a:r>
            <a:r>
              <a:rPr lang="nb-NO" dirty="0" err="1"/>
              <a:t>Jr</a:t>
            </a:r>
            <a:r>
              <a:rPr lang="nb-NO" dirty="0"/>
              <a:t>-avdelingen</a:t>
            </a:r>
          </a:p>
          <a:p>
            <a:r>
              <a:rPr lang="nb-NO" dirty="0"/>
              <a:t>4_2 Havnekomite</a:t>
            </a:r>
          </a:p>
          <a:p>
            <a:r>
              <a:rPr lang="nb-NO" dirty="0"/>
              <a:t>4_3 Regatta</a:t>
            </a:r>
          </a:p>
          <a:p>
            <a:r>
              <a:rPr lang="nb-NO" dirty="0"/>
              <a:t>4_4 Rødtangen</a:t>
            </a:r>
          </a:p>
          <a:p>
            <a:r>
              <a:rPr lang="nb-NO" dirty="0"/>
              <a:t>Regnskap</a:t>
            </a:r>
          </a:p>
          <a:p>
            <a:r>
              <a:rPr lang="nb-NO" dirty="0"/>
              <a:t>5_0  Årsregnskap 2023.pdf</a:t>
            </a:r>
          </a:p>
          <a:p>
            <a:r>
              <a:rPr lang="nb-NO" dirty="0"/>
              <a:t>5_0 Regnskap</a:t>
            </a:r>
          </a:p>
          <a:p>
            <a:r>
              <a:rPr lang="nb-NO" dirty="0"/>
              <a:t>5_1  </a:t>
            </a:r>
            <a:r>
              <a:rPr lang="nb-NO" dirty="0" err="1"/>
              <a:t>Årsrapport</a:t>
            </a:r>
            <a:r>
              <a:rPr lang="nb-NO" dirty="0"/>
              <a:t> </a:t>
            </a:r>
          </a:p>
          <a:p>
            <a:endParaRPr lang="nb-NO" dirty="0"/>
          </a:p>
          <a:p>
            <a:endParaRPr lang="nb-NO" dirty="0"/>
          </a:p>
        </p:txBody>
      </p:sp>
      <p:sp>
        <p:nvSpPr>
          <p:cNvPr id="43" name="TekstSylinder 42">
            <a:extLst>
              <a:ext uri="{FF2B5EF4-FFF2-40B4-BE49-F238E27FC236}">
                <a16:creationId xmlns:a16="http://schemas.microsoft.com/office/drawing/2014/main" id="{0E19F080-C7FD-8747-92FD-3E067B439753}"/>
              </a:ext>
            </a:extLst>
          </p:cNvPr>
          <p:cNvSpPr txBox="1"/>
          <p:nvPr/>
        </p:nvSpPr>
        <p:spPr>
          <a:xfrm>
            <a:off x="6295851" y="2013574"/>
            <a:ext cx="5122605" cy="2862322"/>
          </a:xfrm>
          <a:prstGeom prst="rect">
            <a:avLst/>
          </a:prstGeom>
          <a:noFill/>
        </p:spPr>
        <p:txBody>
          <a:bodyPr wrap="square" rtlCol="0">
            <a:spAutoFit/>
          </a:bodyPr>
          <a:lstStyle/>
          <a:p>
            <a:r>
              <a:rPr lang="nb-NO" dirty="0"/>
              <a:t>6     Innkomne forslag</a:t>
            </a:r>
          </a:p>
          <a:p>
            <a:r>
              <a:rPr lang="nb-NO" dirty="0"/>
              <a:t>7     Strategiplan</a:t>
            </a:r>
          </a:p>
          <a:p>
            <a:r>
              <a:rPr lang="nb-NO" dirty="0"/>
              <a:t>8     Prisliste Medlemskap-Havn-leie </a:t>
            </a:r>
          </a:p>
          <a:p>
            <a:pPr marL="342900" indent="-342900">
              <a:buAutoNum type="arabicPlain" startAt="9"/>
            </a:pPr>
            <a:r>
              <a:rPr lang="nb-NO" dirty="0"/>
              <a:t>Budsjett</a:t>
            </a:r>
          </a:p>
          <a:p>
            <a:r>
              <a:rPr lang="nb-NO" dirty="0"/>
              <a:t>Kontrollutvalgets beretning 2023.pdf</a:t>
            </a:r>
          </a:p>
          <a:p>
            <a:endParaRPr lang="nb-NO" dirty="0"/>
          </a:p>
          <a:p>
            <a:r>
              <a:rPr lang="nb-NO" dirty="0"/>
              <a:t>11 Valgene 2024</a:t>
            </a:r>
          </a:p>
          <a:p>
            <a:r>
              <a:rPr lang="nb-NO" dirty="0"/>
              <a:t> Valgkomiteens innstilling.</a:t>
            </a:r>
          </a:p>
          <a:p>
            <a:r>
              <a:rPr lang="nb-NO" dirty="0"/>
              <a:t>  </a:t>
            </a:r>
          </a:p>
          <a:p>
            <a:endParaRPr lang="nb-NO" dirty="0"/>
          </a:p>
        </p:txBody>
      </p:sp>
      <p:sp>
        <p:nvSpPr>
          <p:cNvPr id="5" name="TekstSylinder 4">
            <a:extLst>
              <a:ext uri="{FF2B5EF4-FFF2-40B4-BE49-F238E27FC236}">
                <a16:creationId xmlns:a16="http://schemas.microsoft.com/office/drawing/2014/main" id="{6D0EE4DA-7CA0-4A97-A3F4-1BFD48908095}"/>
              </a:ext>
            </a:extLst>
          </p:cNvPr>
          <p:cNvSpPr txBox="1"/>
          <p:nvPr/>
        </p:nvSpPr>
        <p:spPr>
          <a:xfrm>
            <a:off x="1306286" y="6130867"/>
            <a:ext cx="5334000" cy="369332"/>
          </a:xfrm>
          <a:prstGeom prst="rect">
            <a:avLst/>
          </a:prstGeom>
          <a:noFill/>
        </p:spPr>
        <p:txBody>
          <a:bodyPr wrap="square" rtlCol="0">
            <a:spAutoFit/>
          </a:bodyPr>
          <a:lstStyle/>
          <a:p>
            <a:r>
              <a:rPr lang="nb-NO" dirty="0"/>
              <a:t>Nummererte dokumenter henviser til </a:t>
            </a:r>
            <a:r>
              <a:rPr lang="nb-NO" dirty="0" err="1"/>
              <a:t>saksnr</a:t>
            </a:r>
            <a:r>
              <a:rPr lang="nb-NO" dirty="0"/>
              <a:t>.</a:t>
            </a:r>
            <a:endParaRPr lang="en-GB" dirty="0"/>
          </a:p>
        </p:txBody>
      </p:sp>
      <p:grpSp>
        <p:nvGrpSpPr>
          <p:cNvPr id="8" name="Gruppe 7">
            <a:extLst>
              <a:ext uri="{FF2B5EF4-FFF2-40B4-BE49-F238E27FC236}">
                <a16:creationId xmlns:a16="http://schemas.microsoft.com/office/drawing/2014/main" id="{2123CE1A-8998-C648-99A4-02FEBFC7DEB8}"/>
              </a:ext>
            </a:extLst>
          </p:cNvPr>
          <p:cNvGrpSpPr/>
          <p:nvPr/>
        </p:nvGrpSpPr>
        <p:grpSpPr>
          <a:xfrm>
            <a:off x="8318808" y="544618"/>
            <a:ext cx="3636647" cy="1178234"/>
            <a:chOff x="1073519" y="574908"/>
            <a:chExt cx="9545444" cy="2744377"/>
          </a:xfrm>
        </p:grpSpPr>
        <p:pic>
          <p:nvPicPr>
            <p:cNvPr id="9" name="Bilde 8">
              <a:extLst>
                <a:ext uri="{FF2B5EF4-FFF2-40B4-BE49-F238E27FC236}">
                  <a16:creationId xmlns:a16="http://schemas.microsoft.com/office/drawing/2014/main" id="{F44EB4D0-BEA2-C441-A3D3-85158D68DD32}"/>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10" name="TekstSylinder 9">
              <a:extLst>
                <a:ext uri="{FF2B5EF4-FFF2-40B4-BE49-F238E27FC236}">
                  <a16:creationId xmlns:a16="http://schemas.microsoft.com/office/drawing/2014/main" id="{CAC7B6B4-F806-EC4B-A805-0907098B2EBF}"/>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166344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40"/>
            <a:ext cx="10901471" cy="4692230"/>
          </a:xfrm>
          <a:noFill/>
        </p:spPr>
        <p:txBody>
          <a:bodyPr>
            <a:normAutofit/>
          </a:bodyPr>
          <a:lstStyle/>
          <a:p>
            <a:r>
              <a:rPr lang="nb-NO" dirty="0"/>
              <a:t>Sak 2</a:t>
            </a:r>
            <a:br>
              <a:rPr lang="nb-NO" dirty="0"/>
            </a:br>
            <a:r>
              <a:rPr lang="nb-NO" dirty="0"/>
              <a:t>Valg av dirigent, referent og to til signering</a:t>
            </a:r>
            <a:br>
              <a:rPr lang="nb-NO" dirty="0"/>
            </a:br>
            <a:endParaRPr lang="nb-NO" dirty="0"/>
          </a:p>
        </p:txBody>
      </p:sp>
      <p:grpSp>
        <p:nvGrpSpPr>
          <p:cNvPr id="5" name="Gruppe 4">
            <a:extLst>
              <a:ext uri="{FF2B5EF4-FFF2-40B4-BE49-F238E27FC236}">
                <a16:creationId xmlns:a16="http://schemas.microsoft.com/office/drawing/2014/main" id="{54CEF70E-02AE-994D-9F72-F0D69E94D83E}"/>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7ACE0071-5967-6E4B-AC82-6B3D4EBAE4A7}"/>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A500E39D-2098-F048-A99F-240ACA4C5DDC}"/>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320705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40"/>
            <a:ext cx="10901471" cy="4284266"/>
          </a:xfrm>
          <a:noFill/>
        </p:spPr>
        <p:txBody>
          <a:bodyPr>
            <a:normAutofit fontScale="90000"/>
          </a:bodyPr>
          <a:lstStyle/>
          <a:p>
            <a:br>
              <a:rPr lang="nb-NO" dirty="0"/>
            </a:br>
            <a:br>
              <a:rPr lang="nb-NO" dirty="0"/>
            </a:br>
            <a:br>
              <a:rPr lang="nb-NO" dirty="0"/>
            </a:br>
            <a:br>
              <a:rPr lang="nb-NO" dirty="0"/>
            </a:br>
            <a:r>
              <a:rPr lang="nb-NO" dirty="0"/>
              <a:t>Sak 3</a:t>
            </a:r>
            <a:br>
              <a:rPr lang="nb-NO" dirty="0"/>
            </a:br>
            <a:r>
              <a:rPr lang="nb-NO" dirty="0"/>
              <a:t>Godkjenne innkalling, saksliste</a:t>
            </a:r>
            <a:br>
              <a:rPr lang="nb-NO" dirty="0"/>
            </a:br>
            <a:endParaRPr lang="nb-NO" dirty="0"/>
          </a:p>
        </p:txBody>
      </p:sp>
      <p:grpSp>
        <p:nvGrpSpPr>
          <p:cNvPr id="5" name="Gruppe 4">
            <a:extLst>
              <a:ext uri="{FF2B5EF4-FFF2-40B4-BE49-F238E27FC236}">
                <a16:creationId xmlns:a16="http://schemas.microsoft.com/office/drawing/2014/main" id="{1D409EBD-4649-7D44-9CB9-06DC709A717F}"/>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09AA5C93-FA72-504F-B7A4-BE46E9EB695F}"/>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47CBBE12-3CAC-2140-9C59-5343E6793B8C}"/>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68034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7282" y="372139"/>
            <a:ext cx="11191299" cy="4157658"/>
          </a:xfrm>
          <a:noFill/>
        </p:spPr>
        <p:txBody>
          <a:bodyPr>
            <a:normAutofit fontScale="90000"/>
          </a:bodyPr>
          <a:lstStyle/>
          <a:p>
            <a:r>
              <a:rPr lang="nb-NO" dirty="0"/>
              <a:t>Sak 4</a:t>
            </a:r>
            <a:br>
              <a:rPr lang="nb-NO" dirty="0"/>
            </a:br>
            <a:r>
              <a:rPr lang="nb-NO" dirty="0"/>
              <a:t>Behandle </a:t>
            </a:r>
            <a:br>
              <a:rPr lang="nb-NO" dirty="0"/>
            </a:br>
            <a:r>
              <a:rPr lang="nb-NO" dirty="0"/>
              <a:t>styrets beretning ,</a:t>
            </a:r>
            <a:br>
              <a:rPr lang="nb-NO" dirty="0"/>
            </a:br>
            <a:r>
              <a:rPr lang="nb-NO" dirty="0" err="1"/>
              <a:t>jr</a:t>
            </a:r>
            <a:r>
              <a:rPr lang="nb-NO" dirty="0"/>
              <a:t>, havn, regatta, Rødtangen</a:t>
            </a:r>
            <a:br>
              <a:rPr lang="nb-NO" dirty="0"/>
            </a:br>
            <a:endParaRPr lang="nb-NO" dirty="0"/>
          </a:p>
        </p:txBody>
      </p:sp>
      <p:grpSp>
        <p:nvGrpSpPr>
          <p:cNvPr id="5" name="Gruppe 4">
            <a:extLst>
              <a:ext uri="{FF2B5EF4-FFF2-40B4-BE49-F238E27FC236}">
                <a16:creationId xmlns:a16="http://schemas.microsoft.com/office/drawing/2014/main" id="{65CADFA8-4A39-784F-817C-42FE62AFD7D8}"/>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FB0C3E48-EFFA-B942-84FC-17507D53E6CD}"/>
                </a:ext>
              </a:extLst>
            </p:cNvPr>
            <p:cNvPicPr>
              <a:picLocks noChangeAspect="1"/>
            </p:cNvPicPr>
            <p:nvPr/>
          </p:nvPicPr>
          <p:blipFill>
            <a:blip r:embed="rId2"/>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BD2822C7-38F6-4C4F-BEB4-212222ECAA41}"/>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55463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110423" y="1934748"/>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sp>
        <p:nvSpPr>
          <p:cNvPr id="8" name="TekstSylinder 7">
            <a:extLst>
              <a:ext uri="{FF2B5EF4-FFF2-40B4-BE49-F238E27FC236}">
                <a16:creationId xmlns:a16="http://schemas.microsoft.com/office/drawing/2014/main" id="{34BB1761-F3AE-064D-90A9-F22EC3E0FA11}"/>
              </a:ext>
            </a:extLst>
          </p:cNvPr>
          <p:cNvSpPr txBox="1"/>
          <p:nvPr/>
        </p:nvSpPr>
        <p:spPr>
          <a:xfrm>
            <a:off x="1180106" y="3076301"/>
            <a:ext cx="10058400" cy="3139321"/>
          </a:xfrm>
          <a:prstGeom prst="rect">
            <a:avLst/>
          </a:prstGeom>
          <a:noFill/>
        </p:spPr>
        <p:txBody>
          <a:bodyPr wrap="square" rtlCol="0">
            <a:spAutoFit/>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Regnskapet for 2023 er gjort opp med et overskudd på kroner 41 539,10. Ved utgangen av 2023 har foreningen en kontantbeholdning på ca. 2,1 mill. Foreningens gjeld er 1,26 mill, og består av leverandørgjeld på 14.000 samt innskudd i forbindelse med havneanlegget på </a:t>
            </a:r>
            <a:r>
              <a:rPr lang="nb-NO" sz="1800" dirty="0" err="1">
                <a:effectLst/>
                <a:latin typeface="Calibri" panose="020F0502020204030204" pitchFamily="34" charset="0"/>
                <a:ea typeface="Calibri" panose="020F0502020204030204" pitchFamily="34" charset="0"/>
                <a:cs typeface="Calibri" panose="020F0502020204030204" pitchFamily="34" charset="0"/>
              </a:rPr>
              <a:t>Solumstrand</a:t>
            </a:r>
            <a:r>
              <a:rPr lang="nb-NO" sz="1800" dirty="0">
                <a:effectLst/>
                <a:latin typeface="Calibri" panose="020F0502020204030204" pitchFamily="34" charset="0"/>
                <a:ea typeface="Calibri" panose="020F0502020204030204" pitchFamily="34" charset="0"/>
                <a:cs typeface="Calibri" panose="020F0502020204030204" pitchFamily="34" charset="0"/>
              </a:rPr>
              <a:t>. Foreningen har ingen ordinære lån. </a:t>
            </a: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Foreningen hadde et lavere inntektsgrunnlag enn budsjettert, men også et lavere aktivitetsnivå enn budsjettert, særlig på reparasjon og vedlikehold. Dette resulterte i et regnskap i balanse.</a:t>
            </a:r>
          </a:p>
          <a:p>
            <a:r>
              <a:rPr lang="nb-NO" sz="1800" dirty="0">
                <a:effectLst/>
                <a:latin typeface="Calibri" panose="020F0502020204030204" pitchFamily="34" charset="0"/>
                <a:ea typeface="Calibri" panose="020F0502020204030204" pitchFamily="34" charset="0"/>
                <a:cs typeface="Calibri" panose="020F0502020204030204" pitchFamily="34" charset="0"/>
              </a:rPr>
              <a:t>Styrets vurdering er at foreningen har god økonomi, og er godt rustet for framtidige aktiviteter, investeringer og vedlikeholdsbehov.</a:t>
            </a:r>
          </a:p>
          <a:p>
            <a:endParaRPr lang="nb-NO" b="1" dirty="0"/>
          </a:p>
          <a:p>
            <a:endParaRPr lang="nb-NO" b="1" dirty="0"/>
          </a:p>
        </p:txBody>
      </p:sp>
      <p:grpSp>
        <p:nvGrpSpPr>
          <p:cNvPr id="5" name="Gruppe 4">
            <a:extLst>
              <a:ext uri="{FF2B5EF4-FFF2-40B4-BE49-F238E27FC236}">
                <a16:creationId xmlns:a16="http://schemas.microsoft.com/office/drawing/2014/main" id="{A6890644-C307-8342-B65D-13B13D80508E}"/>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1401AB5E-A59F-7F40-8C98-1B6B20ECE205}"/>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7" name="TekstSylinder 6">
              <a:extLst>
                <a:ext uri="{FF2B5EF4-FFF2-40B4-BE49-F238E27FC236}">
                  <a16:creationId xmlns:a16="http://schemas.microsoft.com/office/drawing/2014/main" id="{A02D381C-CA42-D746-960B-A727100D37CB}"/>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spTree>
    <p:extLst>
      <p:ext uri="{BB962C8B-B14F-4D97-AF65-F5344CB8AC3E}">
        <p14:creationId xmlns:p14="http://schemas.microsoft.com/office/powerpoint/2010/main" val="355891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grpSp>
        <p:nvGrpSpPr>
          <p:cNvPr id="6" name="Gruppe 5">
            <a:extLst>
              <a:ext uri="{FF2B5EF4-FFF2-40B4-BE49-F238E27FC236}">
                <a16:creationId xmlns:a16="http://schemas.microsoft.com/office/drawing/2014/main" id="{8B1722EA-E342-B24A-8B03-E8BE8A6D6FF1}"/>
              </a:ext>
            </a:extLst>
          </p:cNvPr>
          <p:cNvGrpSpPr/>
          <p:nvPr/>
        </p:nvGrpSpPr>
        <p:grpSpPr>
          <a:xfrm>
            <a:off x="8318808" y="544618"/>
            <a:ext cx="3636647" cy="1178234"/>
            <a:chOff x="1073519" y="574908"/>
            <a:chExt cx="9545444" cy="2744377"/>
          </a:xfrm>
        </p:grpSpPr>
        <p:pic>
          <p:nvPicPr>
            <p:cNvPr id="7" name="Bilde 6">
              <a:extLst>
                <a:ext uri="{FF2B5EF4-FFF2-40B4-BE49-F238E27FC236}">
                  <a16:creationId xmlns:a16="http://schemas.microsoft.com/office/drawing/2014/main" id="{9ADC458C-83C3-E747-A51B-DBEDEE5F2DD2}"/>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C7AD3A0D-5D6D-374B-981C-BF760098DB4B}"/>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14" name="Bilde 13">
            <a:extLst>
              <a:ext uri="{FF2B5EF4-FFF2-40B4-BE49-F238E27FC236}">
                <a16:creationId xmlns:a16="http://schemas.microsoft.com/office/drawing/2014/main" id="{AAB4AA52-E2A0-25CB-1AFF-A68B16A43A1B}"/>
              </a:ext>
            </a:extLst>
          </p:cNvPr>
          <p:cNvPicPr>
            <a:picLocks noChangeAspect="1"/>
          </p:cNvPicPr>
          <p:nvPr/>
        </p:nvPicPr>
        <p:blipFill>
          <a:blip r:embed="rId4"/>
          <a:stretch>
            <a:fillRect/>
          </a:stretch>
        </p:blipFill>
        <p:spPr>
          <a:xfrm>
            <a:off x="1650333" y="1824328"/>
            <a:ext cx="8227445" cy="4775678"/>
          </a:xfrm>
          <a:prstGeom prst="rect">
            <a:avLst/>
          </a:prstGeom>
        </p:spPr>
      </p:pic>
    </p:spTree>
    <p:extLst>
      <p:ext uri="{BB962C8B-B14F-4D97-AF65-F5344CB8AC3E}">
        <p14:creationId xmlns:p14="http://schemas.microsoft.com/office/powerpoint/2010/main" val="278135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14E5-D1F0-4DD2-BA8D-638645F26B4A}"/>
              </a:ext>
            </a:extLst>
          </p:cNvPr>
          <p:cNvSpPr>
            <a:spLocks noGrp="1"/>
          </p:cNvSpPr>
          <p:nvPr>
            <p:ph type="ctrTitle"/>
          </p:nvPr>
        </p:nvSpPr>
        <p:spPr>
          <a:xfrm>
            <a:off x="0" y="1290304"/>
            <a:ext cx="10901471" cy="1350712"/>
          </a:xfrm>
          <a:noFill/>
        </p:spPr>
        <p:txBody>
          <a:bodyPr>
            <a:normAutofit fontScale="90000"/>
          </a:bodyPr>
          <a:lstStyle/>
          <a:p>
            <a:r>
              <a:rPr lang="nb-NO" dirty="0"/>
              <a:t>Sak 5</a:t>
            </a:r>
            <a:br>
              <a:rPr lang="nb-NO" dirty="0"/>
            </a:br>
            <a:r>
              <a:rPr lang="nb-NO" dirty="0"/>
              <a:t>Årsregnskap 2023</a:t>
            </a:r>
            <a:br>
              <a:rPr lang="nb-NO" dirty="0"/>
            </a:br>
            <a:endParaRPr lang="nb-NO" dirty="0"/>
          </a:p>
        </p:txBody>
      </p:sp>
      <p:grpSp>
        <p:nvGrpSpPr>
          <p:cNvPr id="5" name="Gruppe 4">
            <a:extLst>
              <a:ext uri="{FF2B5EF4-FFF2-40B4-BE49-F238E27FC236}">
                <a16:creationId xmlns:a16="http://schemas.microsoft.com/office/drawing/2014/main" id="{B8987761-1EAF-534F-8480-14F6BF469E7F}"/>
              </a:ext>
            </a:extLst>
          </p:cNvPr>
          <p:cNvGrpSpPr/>
          <p:nvPr/>
        </p:nvGrpSpPr>
        <p:grpSpPr>
          <a:xfrm>
            <a:off x="8318808" y="544618"/>
            <a:ext cx="3636647" cy="1178234"/>
            <a:chOff x="1073519" y="574908"/>
            <a:chExt cx="9545444" cy="2744377"/>
          </a:xfrm>
        </p:grpSpPr>
        <p:pic>
          <p:nvPicPr>
            <p:cNvPr id="6" name="Bilde 5">
              <a:extLst>
                <a:ext uri="{FF2B5EF4-FFF2-40B4-BE49-F238E27FC236}">
                  <a16:creationId xmlns:a16="http://schemas.microsoft.com/office/drawing/2014/main" id="{5A9F1C53-5254-D744-B6F9-6AF87B79D536}"/>
                </a:ext>
              </a:extLst>
            </p:cNvPr>
            <p:cNvPicPr>
              <a:picLocks noChangeAspect="1"/>
            </p:cNvPicPr>
            <p:nvPr/>
          </p:nvPicPr>
          <p:blipFill>
            <a:blip r:embed="rId3"/>
            <a:stretch>
              <a:fillRect/>
            </a:stretch>
          </p:blipFill>
          <p:spPr>
            <a:xfrm>
              <a:off x="4020015" y="574908"/>
              <a:ext cx="3317488" cy="1791132"/>
            </a:xfrm>
            <a:prstGeom prst="rect">
              <a:avLst/>
            </a:prstGeom>
          </p:spPr>
        </p:pic>
        <p:sp>
          <p:nvSpPr>
            <p:cNvPr id="8" name="TekstSylinder 7">
              <a:extLst>
                <a:ext uri="{FF2B5EF4-FFF2-40B4-BE49-F238E27FC236}">
                  <a16:creationId xmlns:a16="http://schemas.microsoft.com/office/drawing/2014/main" id="{F90C51FD-29EF-9F4E-B06E-9E64D606A1D0}"/>
                </a:ext>
              </a:extLst>
            </p:cNvPr>
            <p:cNvSpPr txBox="1"/>
            <p:nvPr/>
          </p:nvSpPr>
          <p:spPr>
            <a:xfrm>
              <a:off x="1073519" y="2602402"/>
              <a:ext cx="9545444" cy="716883"/>
            </a:xfrm>
            <a:prstGeom prst="rect">
              <a:avLst/>
            </a:prstGeom>
            <a:noFill/>
          </p:spPr>
          <p:txBody>
            <a:bodyPr wrap="square" rtlCol="0">
              <a:spAutoFit/>
            </a:bodyPr>
            <a:lstStyle/>
            <a:p>
              <a:pPr algn="ctr"/>
              <a:r>
                <a:rPr lang="nb-NO" sz="1400" dirty="0"/>
                <a:t>Drammensfjorden Seilforening</a:t>
              </a:r>
            </a:p>
          </p:txBody>
        </p:sp>
      </p:grpSp>
      <p:pic>
        <p:nvPicPr>
          <p:cNvPr id="9" name="Bilde 8">
            <a:extLst>
              <a:ext uri="{FF2B5EF4-FFF2-40B4-BE49-F238E27FC236}">
                <a16:creationId xmlns:a16="http://schemas.microsoft.com/office/drawing/2014/main" id="{D8E666F3-23B1-0682-A68B-277D1E7D1B38}"/>
              </a:ext>
            </a:extLst>
          </p:cNvPr>
          <p:cNvPicPr>
            <a:picLocks noChangeAspect="1"/>
          </p:cNvPicPr>
          <p:nvPr/>
        </p:nvPicPr>
        <p:blipFill>
          <a:blip r:embed="rId4"/>
          <a:stretch>
            <a:fillRect/>
          </a:stretch>
        </p:blipFill>
        <p:spPr>
          <a:xfrm>
            <a:off x="1603239" y="1824328"/>
            <a:ext cx="6965341" cy="4831729"/>
          </a:xfrm>
          <a:prstGeom prst="rect">
            <a:avLst/>
          </a:prstGeom>
        </p:spPr>
      </p:pic>
    </p:spTree>
    <p:extLst>
      <p:ext uri="{BB962C8B-B14F-4D97-AF65-F5344CB8AC3E}">
        <p14:creationId xmlns:p14="http://schemas.microsoft.com/office/powerpoint/2010/main" val="29024456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smøte 2020" id="{C6084D8C-9D14-2741-A517-AFAD5E48C599}" vid="{F696BAD6-207D-784C-95AE-15E081FD288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DocumentAttachment (4)</Template>
  <TotalTime>47913</TotalTime>
  <Words>1577</Words>
  <Application>Microsoft Office PowerPoint</Application>
  <PresentationFormat>Widescreen</PresentationFormat>
  <Paragraphs>213</Paragraphs>
  <Slides>38</Slides>
  <Notes>16</Notes>
  <HiddenSlides>1</HiddenSlides>
  <MMClips>0</MMClips>
  <ScaleCrop>false</ScaleCrop>
  <HeadingPairs>
    <vt:vector size="4" baseType="variant">
      <vt:variant>
        <vt:lpstr>Tema</vt:lpstr>
      </vt:variant>
      <vt:variant>
        <vt:i4>1</vt:i4>
      </vt:variant>
      <vt:variant>
        <vt:lpstr>Lysbildetitler</vt:lpstr>
      </vt:variant>
      <vt:variant>
        <vt:i4>38</vt:i4>
      </vt:variant>
    </vt:vector>
  </HeadingPairs>
  <TitlesOfParts>
    <vt:vector size="39" baseType="lpstr">
      <vt:lpstr>Office-tema</vt:lpstr>
      <vt:lpstr>Årsmøte 2024</vt:lpstr>
      <vt:lpstr>Saksliste</vt:lpstr>
      <vt:lpstr>  Sak 1: Godkjenne fremmøtte representanter </vt:lpstr>
      <vt:lpstr>Sak 2 Valg av dirigent, referent og to til signering </vt:lpstr>
      <vt:lpstr>    Sak 3 Godkjenne innkalling, saksliste </vt:lpstr>
      <vt:lpstr>Sak 4 Behandle  styrets beretning , jr, havn, regatta, Rødtangen </vt:lpstr>
      <vt:lpstr>Sak 5 Årsregnskap 2023 </vt:lpstr>
      <vt:lpstr>Sak 5 Årsregnskap 2023 </vt:lpstr>
      <vt:lpstr>Sak 5 Årsregnskap 2023 </vt:lpstr>
      <vt:lpstr>Sak 5 Årsregnskap 2023 </vt:lpstr>
      <vt:lpstr>Sak 5 Årsregnskap 2023 </vt:lpstr>
      <vt:lpstr>Sak 5 Årsregnskap 2022 </vt:lpstr>
      <vt:lpstr>Sak 5 Årsregnskap 2023 </vt:lpstr>
      <vt:lpstr>Sak 5 Årsregnskap 2023 </vt:lpstr>
      <vt:lpstr>Sak 5 Årsregnskap 2023 </vt:lpstr>
      <vt:lpstr>Sak 6 Innkomne forslag   </vt:lpstr>
      <vt:lpstr>PowerPoint-presentasjon</vt:lpstr>
      <vt:lpstr>     Sak 6.3 </vt:lpstr>
      <vt:lpstr>   Sak 6.1 organisering </vt:lpstr>
      <vt:lpstr> Sak 6.2 Vedlikehold brygge Solum</vt:lpstr>
      <vt:lpstr>PowerPoint-presentasjon</vt:lpstr>
      <vt:lpstr>Garderobebygg 2024</vt:lpstr>
      <vt:lpstr>Garderobebygg 2024</vt:lpstr>
      <vt:lpstr>Garderobebygg 2024</vt:lpstr>
      <vt:lpstr>Sak 6.3 Garderobebygg  Rødtangen</vt:lpstr>
      <vt:lpstr>Sak 7  Behandle styrets forslag til strategiplan </vt:lpstr>
      <vt:lpstr>Sak 7  Behandle styrets forslag til strategiplan </vt:lpstr>
      <vt:lpstr>Sak 7  Behandle styrets forslag til årsplan </vt:lpstr>
      <vt:lpstr>Sak 8 Fatte vedtak om kontigent og avgifter </vt:lpstr>
      <vt:lpstr>Sak 8 Fatte vedtak om kontigent og avgifter </vt:lpstr>
      <vt:lpstr>Sak 8 Fatte vedtak om kontigent og avgifter </vt:lpstr>
      <vt:lpstr>Sak 9  Budsjett 2024 </vt:lpstr>
      <vt:lpstr>Sak 9 Budsjett 2024 </vt:lpstr>
      <vt:lpstr>Sak 9  Budsjett 2024 </vt:lpstr>
      <vt:lpstr>Sak 9  Budsjett 2024 </vt:lpstr>
      <vt:lpstr>Sak 10 Kontrollutvalgets beretning 2023 </vt:lpstr>
      <vt:lpstr>Sak 11 Valg Styre</vt:lpstr>
      <vt:lpstr>Vedlagte dokumenter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Årsmøte 2020</dc:title>
  <dc:creator>Ole Peder Bjørsom</dc:creator>
  <cp:lastModifiedBy>Torbjørn Almeland</cp:lastModifiedBy>
  <cp:revision>49</cp:revision>
  <cp:lastPrinted>2023-03-08T11:11:05Z</cp:lastPrinted>
  <dcterms:created xsi:type="dcterms:W3CDTF">2021-05-03T13:33:11Z</dcterms:created>
  <dcterms:modified xsi:type="dcterms:W3CDTF">2024-03-11T20:09:22Z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1c0bc7-c6be-49cd-a7d8-05e4908a7b56_Enabled">
    <vt:lpwstr>true</vt:lpwstr>
  </property>
  <property fmtid="{D5CDD505-2E9C-101B-9397-08002B2CF9AE}" pid="3" name="MSIP_Label_b41c0bc7-c6be-49cd-a7d8-05e4908a7b56_SetDate">
    <vt:lpwstr>2023-02-28T08:24:52Z</vt:lpwstr>
  </property>
  <property fmtid="{D5CDD505-2E9C-101B-9397-08002B2CF9AE}" pid="4" name="MSIP_Label_b41c0bc7-c6be-49cd-a7d8-05e4908a7b56_Method">
    <vt:lpwstr>Privileged</vt:lpwstr>
  </property>
  <property fmtid="{D5CDD505-2E9C-101B-9397-08002B2CF9AE}" pid="5" name="MSIP_Label_b41c0bc7-c6be-49cd-a7d8-05e4908a7b56_Name">
    <vt:lpwstr>Internal</vt:lpwstr>
  </property>
  <property fmtid="{D5CDD505-2E9C-101B-9397-08002B2CF9AE}" pid="6" name="MSIP_Label_b41c0bc7-c6be-49cd-a7d8-05e4908a7b56_SiteId">
    <vt:lpwstr>4cbfea0a-b872-47f0-b51c-1c64953c3f0b</vt:lpwstr>
  </property>
  <property fmtid="{D5CDD505-2E9C-101B-9397-08002B2CF9AE}" pid="7" name="MSIP_Label_b41c0bc7-c6be-49cd-a7d8-05e4908a7b56_ActionId">
    <vt:lpwstr>4e414c8d-2119-4b7d-b08a-6ba5a024cb0c</vt:lpwstr>
  </property>
  <property fmtid="{D5CDD505-2E9C-101B-9397-08002B2CF9AE}" pid="8" name="MSIP_Label_b41c0bc7-c6be-49cd-a7d8-05e4908a7b56_ContentBits">
    <vt:lpwstr>0</vt:lpwstr>
  </property>
</Properties>
</file>